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82"/>
  </p:notesMasterIdLst>
  <p:handoutMasterIdLst>
    <p:handoutMasterId r:id="rId83"/>
  </p:handoutMasterIdLst>
  <p:sldIdLst>
    <p:sldId id="340" r:id="rId5"/>
    <p:sldId id="286" r:id="rId6"/>
    <p:sldId id="331" r:id="rId7"/>
    <p:sldId id="256" r:id="rId8"/>
    <p:sldId id="263" r:id="rId9"/>
    <p:sldId id="332" r:id="rId10"/>
    <p:sldId id="333" r:id="rId11"/>
    <p:sldId id="259" r:id="rId12"/>
    <p:sldId id="334" r:id="rId13"/>
    <p:sldId id="258" r:id="rId14"/>
    <p:sldId id="336" r:id="rId15"/>
    <p:sldId id="341" r:id="rId16"/>
    <p:sldId id="342" r:id="rId17"/>
    <p:sldId id="337" r:id="rId18"/>
    <p:sldId id="276" r:id="rId19"/>
    <p:sldId id="335" r:id="rId20"/>
    <p:sldId id="338" r:id="rId21"/>
    <p:sldId id="265" r:id="rId22"/>
    <p:sldId id="266" r:id="rId23"/>
    <p:sldId id="267" r:id="rId24"/>
    <p:sldId id="339" r:id="rId25"/>
    <p:sldId id="314" r:id="rId26"/>
    <p:sldId id="315" r:id="rId27"/>
    <p:sldId id="316" r:id="rId28"/>
    <p:sldId id="317" r:id="rId29"/>
    <p:sldId id="318" r:id="rId30"/>
    <p:sldId id="319" r:id="rId31"/>
    <p:sldId id="320" r:id="rId32"/>
    <p:sldId id="321" r:id="rId33"/>
    <p:sldId id="322" r:id="rId34"/>
    <p:sldId id="329" r:id="rId35"/>
    <p:sldId id="313" r:id="rId36"/>
    <p:sldId id="345" r:id="rId37"/>
    <p:sldId id="323" r:id="rId38"/>
    <p:sldId id="324" r:id="rId39"/>
    <p:sldId id="287" r:id="rId40"/>
    <p:sldId id="325" r:id="rId41"/>
    <p:sldId id="268" r:id="rId42"/>
    <p:sldId id="326" r:id="rId43"/>
    <p:sldId id="290" r:id="rId44"/>
    <p:sldId id="327" r:id="rId45"/>
    <p:sldId id="328" r:id="rId46"/>
    <p:sldId id="277" r:id="rId47"/>
    <p:sldId id="288" r:id="rId48"/>
    <p:sldId id="289" r:id="rId49"/>
    <p:sldId id="269" r:id="rId50"/>
    <p:sldId id="330" r:id="rId51"/>
    <p:sldId id="271" r:id="rId52"/>
    <p:sldId id="272" r:id="rId53"/>
    <p:sldId id="273" r:id="rId54"/>
    <p:sldId id="274" r:id="rId55"/>
    <p:sldId id="275" r:id="rId56"/>
    <p:sldId id="278" r:id="rId57"/>
    <p:sldId id="279" r:id="rId58"/>
    <p:sldId id="280" r:id="rId59"/>
    <p:sldId id="281" r:id="rId60"/>
    <p:sldId id="282" r:id="rId61"/>
    <p:sldId id="291" r:id="rId62"/>
    <p:sldId id="292" r:id="rId63"/>
    <p:sldId id="293" r:id="rId64"/>
    <p:sldId id="294" r:id="rId65"/>
    <p:sldId id="283" r:id="rId66"/>
    <p:sldId id="284" r:id="rId67"/>
    <p:sldId id="285" r:id="rId68"/>
    <p:sldId id="295" r:id="rId69"/>
    <p:sldId id="343" r:id="rId70"/>
    <p:sldId id="297" r:id="rId71"/>
    <p:sldId id="301" r:id="rId72"/>
    <p:sldId id="300" r:id="rId73"/>
    <p:sldId id="303" r:id="rId74"/>
    <p:sldId id="304" r:id="rId75"/>
    <p:sldId id="305" r:id="rId76"/>
    <p:sldId id="306" r:id="rId77"/>
    <p:sldId id="307" r:id="rId78"/>
    <p:sldId id="310" r:id="rId79"/>
    <p:sldId id="311" r:id="rId80"/>
    <p:sldId id="31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6573"/>
    <a:srgbClr val="8F0305"/>
    <a:srgbClr val="CE4C65"/>
    <a:srgbClr val="FFFFFF"/>
    <a:srgbClr val="A50307"/>
    <a:srgbClr val="133A6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700AA3-44B2-430D-8481-3D014FAC8FF7}" v="3" dt="2023-04-26T23:34:04.323"/>
  </p1510:revLst>
</p1510:revInfo>
</file>

<file path=ppt/tableStyles.xml><?xml version="1.0" encoding="utf-8"?>
<a:tblStyleLst xmlns:a="http://schemas.openxmlformats.org/drawingml/2006/main" def="{D7AC3CCA-C797-4891-BE02-D94E43425B7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74" autoAdjust="0"/>
  </p:normalViewPr>
  <p:slideViewPr>
    <p:cSldViewPr snapToGrid="0">
      <p:cViewPr varScale="1">
        <p:scale>
          <a:sx n="110" d="100"/>
          <a:sy n="110" d="100"/>
        </p:scale>
        <p:origin x="456" y="168"/>
      </p:cViewPr>
      <p:guideLst/>
    </p:cSldViewPr>
  </p:slideViewPr>
  <p:notesTextViewPr>
    <p:cViewPr>
      <p:scale>
        <a:sx n="1" d="1"/>
        <a:sy n="1" d="1"/>
      </p:scale>
      <p:origin x="0" y="0"/>
    </p:cViewPr>
  </p:notesTextViewPr>
  <p:sorterViewPr>
    <p:cViewPr>
      <p:scale>
        <a:sx n="82" d="100"/>
        <a:sy n="82" d="100"/>
      </p:scale>
      <p:origin x="0" y="-2016"/>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diagrams/_rels/data13.xml.rels><?xml version="1.0" encoding="UTF-8" standalone="yes"?>
<Relationships xmlns="http://schemas.openxmlformats.org/package/2006/relationships"><Relationship Id="rId1" Type="http://schemas.openxmlformats.org/officeDocument/2006/relationships/hyperlink" Target="https://www.familyeducation.com/school-learning/your-childs-performance-school" TargetMode="External"/></Relationships>
</file>

<file path=ppt/diagrams/_rels/data14.xml.rels><?xml version="1.0" encoding="UTF-8" standalone="yes"?>
<Relationships xmlns="http://schemas.openxmlformats.org/package/2006/relationships"><Relationship Id="rId3" Type="http://schemas.openxmlformats.org/officeDocument/2006/relationships/hyperlink" Target="https://www.familyeducation.com/life/sleep-schedules/recommended-sleep-needs-age" TargetMode="External"/><Relationship Id="rId7" Type="http://schemas.openxmlformats.org/officeDocument/2006/relationships/image" Target="../media/image53.svg"/><Relationship Id="rId2" Type="http://schemas.openxmlformats.org/officeDocument/2006/relationships/hyperlink" Target="https://www.familyeducation.com/kids/childrens-nutritional-needs" TargetMode="External"/><Relationship Id="rId1" Type="http://schemas.openxmlformats.org/officeDocument/2006/relationships/hyperlink" Target="https://www.familyeducation.com/homework/printable-homework-completion-chart" TargetMode="Externa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diagrams/_rels/data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3.xml.rels><?xml version="1.0" encoding="UTF-8" standalone="yes"?>
<Relationships xmlns="http://schemas.openxmlformats.org/package/2006/relationships"><Relationship Id="rId1" Type="http://schemas.openxmlformats.org/officeDocument/2006/relationships/hyperlink" Target="https://www.familyeducation.com/school-learning/your-childs-performance-school" TargetMode="External"/></Relationships>
</file>

<file path=ppt/diagrams/_rels/drawing14.xml.rels><?xml version="1.0" encoding="UTF-8" standalone="yes"?>
<Relationships xmlns="http://schemas.openxmlformats.org/package/2006/relationships"><Relationship Id="rId3" Type="http://schemas.openxmlformats.org/officeDocument/2006/relationships/hyperlink" Target="https://www.familyeducation.com/homework/printable-homework-completion-chart" TargetMode="External"/><Relationship Id="rId7" Type="http://schemas.openxmlformats.org/officeDocument/2006/relationships/hyperlink" Target="https://www.familyeducation.com/life/sleep-schedules/recommended-sleep-needs-age" TargetMode="External"/><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hyperlink" Target="https://www.familyeducation.com/kids/childrens-nutritional-needs" TargetMode="External"/><Relationship Id="rId5" Type="http://schemas.openxmlformats.org/officeDocument/2006/relationships/image" Target="../media/image53.svg"/><Relationship Id="rId4" Type="http://schemas.openxmlformats.org/officeDocument/2006/relationships/image" Target="../media/image5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DE20F2-B6E8-4068-8B13-9C59A8555404}"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n-US"/>
        </a:p>
      </dgm:t>
    </dgm:pt>
    <dgm:pt modelId="{3AA87A78-E5C1-4F3D-B122-498C72FE9604}">
      <dgm:prSet/>
      <dgm:spPr/>
      <dgm:t>
        <a:bodyPr/>
        <a:lstStyle/>
        <a:p>
          <a:r>
            <a:rPr lang="en-US" dirty="0"/>
            <a:t>In school/in the classroom/with teachers (one, or all teachers?)</a:t>
          </a:r>
        </a:p>
      </dgm:t>
    </dgm:pt>
    <dgm:pt modelId="{71C3631C-E223-445F-A562-504F78EBAE9B}" type="parTrans" cxnId="{E88B215E-176C-4A42-9691-515A9D87B218}">
      <dgm:prSet/>
      <dgm:spPr/>
      <dgm:t>
        <a:bodyPr/>
        <a:lstStyle/>
        <a:p>
          <a:endParaRPr lang="en-US"/>
        </a:p>
      </dgm:t>
    </dgm:pt>
    <dgm:pt modelId="{5FF3C370-5289-4B09-9E5F-E235377910D2}" type="sibTrans" cxnId="{E88B215E-176C-4A42-9691-515A9D87B218}">
      <dgm:prSet/>
      <dgm:spPr/>
      <dgm:t>
        <a:bodyPr/>
        <a:lstStyle/>
        <a:p>
          <a:endParaRPr lang="en-US"/>
        </a:p>
      </dgm:t>
    </dgm:pt>
    <dgm:pt modelId="{91AE799D-C670-489E-87CC-D64A2BC1365C}">
      <dgm:prSet/>
      <dgm:spPr/>
      <dgm:t>
        <a:bodyPr/>
        <a:lstStyle/>
        <a:p>
          <a:r>
            <a:rPr lang="en-US"/>
            <a:t>Out of school</a:t>
          </a:r>
        </a:p>
      </dgm:t>
    </dgm:pt>
    <dgm:pt modelId="{C90CB277-3526-4CE3-8D26-95C62E8CC634}" type="parTrans" cxnId="{6245DC3E-AAB7-467B-BB8A-7CC28BA90DB8}">
      <dgm:prSet/>
      <dgm:spPr/>
      <dgm:t>
        <a:bodyPr/>
        <a:lstStyle/>
        <a:p>
          <a:endParaRPr lang="en-US"/>
        </a:p>
      </dgm:t>
    </dgm:pt>
    <dgm:pt modelId="{2F85CB49-491B-413A-B759-3F43DF57E453}" type="sibTrans" cxnId="{6245DC3E-AAB7-467B-BB8A-7CC28BA90DB8}">
      <dgm:prSet/>
      <dgm:spPr/>
      <dgm:t>
        <a:bodyPr/>
        <a:lstStyle/>
        <a:p>
          <a:endParaRPr lang="en-US"/>
        </a:p>
      </dgm:t>
    </dgm:pt>
    <dgm:pt modelId="{7450B6E7-203B-4653-936A-AFAB8F81D4BE}">
      <dgm:prSet/>
      <dgm:spPr/>
      <dgm:t>
        <a:bodyPr/>
        <a:lstStyle/>
        <a:p>
          <a:r>
            <a:rPr lang="en-US"/>
            <a:t>Socially/emotionally with peers</a:t>
          </a:r>
        </a:p>
      </dgm:t>
    </dgm:pt>
    <dgm:pt modelId="{AF5741AA-15CD-490F-A9B8-94EFEEDC993E}" type="parTrans" cxnId="{A4C31611-D3A6-4C26-9C11-B5179EA63F17}">
      <dgm:prSet/>
      <dgm:spPr/>
      <dgm:t>
        <a:bodyPr/>
        <a:lstStyle/>
        <a:p>
          <a:endParaRPr lang="en-US"/>
        </a:p>
      </dgm:t>
    </dgm:pt>
    <dgm:pt modelId="{5D5690DD-E10C-46CC-BB27-27469A3FD807}" type="sibTrans" cxnId="{A4C31611-D3A6-4C26-9C11-B5179EA63F17}">
      <dgm:prSet/>
      <dgm:spPr/>
      <dgm:t>
        <a:bodyPr/>
        <a:lstStyle/>
        <a:p>
          <a:endParaRPr lang="en-US"/>
        </a:p>
      </dgm:t>
    </dgm:pt>
    <dgm:pt modelId="{4D9DBF6C-1F0A-4E9A-ADC7-B4D5423E9548}">
      <dgm:prSet/>
      <dgm:spPr/>
      <dgm:t>
        <a:bodyPr/>
        <a:lstStyle/>
        <a:p>
          <a:r>
            <a:rPr lang="en-US"/>
            <a:t>Within your  own family dynamic?</a:t>
          </a:r>
        </a:p>
      </dgm:t>
    </dgm:pt>
    <dgm:pt modelId="{78C28974-ADA8-4554-8EB3-30E658E4502C}" type="parTrans" cxnId="{91EBB82F-8FBA-40DB-9F4A-2986DF629FE0}">
      <dgm:prSet/>
      <dgm:spPr/>
      <dgm:t>
        <a:bodyPr/>
        <a:lstStyle/>
        <a:p>
          <a:endParaRPr lang="en-US"/>
        </a:p>
      </dgm:t>
    </dgm:pt>
    <dgm:pt modelId="{D129DC67-6F42-4A2D-9AFA-3D9118ED3568}" type="sibTrans" cxnId="{91EBB82F-8FBA-40DB-9F4A-2986DF629FE0}">
      <dgm:prSet/>
      <dgm:spPr/>
      <dgm:t>
        <a:bodyPr/>
        <a:lstStyle/>
        <a:p>
          <a:endParaRPr lang="en-US"/>
        </a:p>
      </dgm:t>
    </dgm:pt>
    <dgm:pt modelId="{A8C8AABA-F0C1-41E3-9417-56AB29A06E10}">
      <dgm:prSet/>
      <dgm:spPr/>
      <dgm:t>
        <a:bodyPr/>
        <a:lstStyle/>
        <a:p>
          <a:r>
            <a:rPr lang="en-US"/>
            <a:t>Why do I ask you these questions?</a:t>
          </a:r>
        </a:p>
      </dgm:t>
    </dgm:pt>
    <dgm:pt modelId="{21EDB754-F8EB-4E6D-886C-2448E6BCC42D}" type="parTrans" cxnId="{AAD7AE4A-F43D-4519-A44E-17BC5E7F21F6}">
      <dgm:prSet/>
      <dgm:spPr/>
      <dgm:t>
        <a:bodyPr/>
        <a:lstStyle/>
        <a:p>
          <a:endParaRPr lang="en-US"/>
        </a:p>
      </dgm:t>
    </dgm:pt>
    <dgm:pt modelId="{14137561-E1EC-462D-9B40-ADADECB13E7C}" type="sibTrans" cxnId="{AAD7AE4A-F43D-4519-A44E-17BC5E7F21F6}">
      <dgm:prSet/>
      <dgm:spPr/>
      <dgm:t>
        <a:bodyPr/>
        <a:lstStyle/>
        <a:p>
          <a:endParaRPr lang="en-US"/>
        </a:p>
      </dgm:t>
    </dgm:pt>
    <dgm:pt modelId="{E9EF50DB-CB83-4632-B6AE-002EE1117726}">
      <dgm:prSet/>
      <dgm:spPr/>
      <dgm:t>
        <a:bodyPr/>
        <a:lstStyle/>
        <a:p>
          <a:endParaRPr lang="en-US" dirty="0"/>
        </a:p>
      </dgm:t>
    </dgm:pt>
    <dgm:pt modelId="{52C174D4-5D32-4739-99C6-1C56C1C2074E}" type="parTrans" cxnId="{9D2AFFA8-B888-411F-81ED-6353C6F3A08F}">
      <dgm:prSet/>
      <dgm:spPr/>
      <dgm:t>
        <a:bodyPr/>
        <a:lstStyle/>
        <a:p>
          <a:endParaRPr lang="en-US"/>
        </a:p>
      </dgm:t>
    </dgm:pt>
    <dgm:pt modelId="{BCDA4A1B-4F75-439C-B15E-DA9582AFE9C6}" type="sibTrans" cxnId="{9D2AFFA8-B888-411F-81ED-6353C6F3A08F}">
      <dgm:prSet/>
      <dgm:spPr/>
      <dgm:t>
        <a:bodyPr/>
        <a:lstStyle/>
        <a:p>
          <a:endParaRPr lang="en-US"/>
        </a:p>
      </dgm:t>
    </dgm:pt>
    <dgm:pt modelId="{282DC705-14AD-42DF-A821-3181A6C326C8}" type="pres">
      <dgm:prSet presAssocID="{0CDE20F2-B6E8-4068-8B13-9C59A8555404}" presName="outerComposite" presStyleCnt="0">
        <dgm:presLayoutVars>
          <dgm:chMax val="5"/>
          <dgm:dir/>
          <dgm:resizeHandles val="exact"/>
        </dgm:presLayoutVars>
      </dgm:prSet>
      <dgm:spPr/>
    </dgm:pt>
    <dgm:pt modelId="{23C7FF96-7D7B-4A8D-B39C-6DF51E6F4572}" type="pres">
      <dgm:prSet presAssocID="{0CDE20F2-B6E8-4068-8B13-9C59A8555404}" presName="dummyMaxCanvas" presStyleCnt="0">
        <dgm:presLayoutVars/>
      </dgm:prSet>
      <dgm:spPr/>
    </dgm:pt>
    <dgm:pt modelId="{ECF3C973-E52E-49F4-B98C-48698C168711}" type="pres">
      <dgm:prSet presAssocID="{0CDE20F2-B6E8-4068-8B13-9C59A8555404}" presName="FiveNodes_1" presStyleLbl="node1" presStyleIdx="0" presStyleCnt="5">
        <dgm:presLayoutVars>
          <dgm:bulletEnabled val="1"/>
        </dgm:presLayoutVars>
      </dgm:prSet>
      <dgm:spPr/>
    </dgm:pt>
    <dgm:pt modelId="{63A43C7A-ED6C-4B32-82AA-09EAE18A1747}" type="pres">
      <dgm:prSet presAssocID="{0CDE20F2-B6E8-4068-8B13-9C59A8555404}" presName="FiveNodes_2" presStyleLbl="node1" presStyleIdx="1" presStyleCnt="5">
        <dgm:presLayoutVars>
          <dgm:bulletEnabled val="1"/>
        </dgm:presLayoutVars>
      </dgm:prSet>
      <dgm:spPr/>
    </dgm:pt>
    <dgm:pt modelId="{A5348BCE-0EE9-4AAC-BD70-D6972413BF56}" type="pres">
      <dgm:prSet presAssocID="{0CDE20F2-B6E8-4068-8B13-9C59A8555404}" presName="FiveNodes_3" presStyleLbl="node1" presStyleIdx="2" presStyleCnt="5">
        <dgm:presLayoutVars>
          <dgm:bulletEnabled val="1"/>
        </dgm:presLayoutVars>
      </dgm:prSet>
      <dgm:spPr/>
    </dgm:pt>
    <dgm:pt modelId="{81E8B42B-6564-4823-9227-BA0D07A7FFE1}" type="pres">
      <dgm:prSet presAssocID="{0CDE20F2-B6E8-4068-8B13-9C59A8555404}" presName="FiveNodes_4" presStyleLbl="node1" presStyleIdx="3" presStyleCnt="5">
        <dgm:presLayoutVars>
          <dgm:bulletEnabled val="1"/>
        </dgm:presLayoutVars>
      </dgm:prSet>
      <dgm:spPr/>
    </dgm:pt>
    <dgm:pt modelId="{9454C475-323E-4209-8E8D-84E31DE6AF2B}" type="pres">
      <dgm:prSet presAssocID="{0CDE20F2-B6E8-4068-8B13-9C59A8555404}" presName="FiveNodes_5" presStyleLbl="node1" presStyleIdx="4" presStyleCnt="5">
        <dgm:presLayoutVars>
          <dgm:bulletEnabled val="1"/>
        </dgm:presLayoutVars>
      </dgm:prSet>
      <dgm:spPr/>
    </dgm:pt>
    <dgm:pt modelId="{4AF28445-78E2-44A8-95E2-753557422C87}" type="pres">
      <dgm:prSet presAssocID="{0CDE20F2-B6E8-4068-8B13-9C59A8555404}" presName="FiveConn_1-2" presStyleLbl="fgAccFollowNode1" presStyleIdx="0" presStyleCnt="4">
        <dgm:presLayoutVars>
          <dgm:bulletEnabled val="1"/>
        </dgm:presLayoutVars>
      </dgm:prSet>
      <dgm:spPr/>
    </dgm:pt>
    <dgm:pt modelId="{41573F3F-091F-4ACA-98F4-9D1652210A53}" type="pres">
      <dgm:prSet presAssocID="{0CDE20F2-B6E8-4068-8B13-9C59A8555404}" presName="FiveConn_2-3" presStyleLbl="fgAccFollowNode1" presStyleIdx="1" presStyleCnt="4">
        <dgm:presLayoutVars>
          <dgm:bulletEnabled val="1"/>
        </dgm:presLayoutVars>
      </dgm:prSet>
      <dgm:spPr/>
    </dgm:pt>
    <dgm:pt modelId="{5844A027-FDC4-4E78-BCA7-E9523B1185C1}" type="pres">
      <dgm:prSet presAssocID="{0CDE20F2-B6E8-4068-8B13-9C59A8555404}" presName="FiveConn_3-4" presStyleLbl="fgAccFollowNode1" presStyleIdx="2" presStyleCnt="4">
        <dgm:presLayoutVars>
          <dgm:bulletEnabled val="1"/>
        </dgm:presLayoutVars>
      </dgm:prSet>
      <dgm:spPr/>
    </dgm:pt>
    <dgm:pt modelId="{A05605C6-B188-4A0A-BA1A-4FFB9E31369F}" type="pres">
      <dgm:prSet presAssocID="{0CDE20F2-B6E8-4068-8B13-9C59A8555404}" presName="FiveConn_4-5" presStyleLbl="fgAccFollowNode1" presStyleIdx="3" presStyleCnt="4">
        <dgm:presLayoutVars>
          <dgm:bulletEnabled val="1"/>
        </dgm:presLayoutVars>
      </dgm:prSet>
      <dgm:spPr/>
    </dgm:pt>
    <dgm:pt modelId="{4DE22A62-BB56-4034-B9F5-5245294D8D33}" type="pres">
      <dgm:prSet presAssocID="{0CDE20F2-B6E8-4068-8B13-9C59A8555404}" presName="FiveNodes_1_text" presStyleLbl="node1" presStyleIdx="4" presStyleCnt="5">
        <dgm:presLayoutVars>
          <dgm:bulletEnabled val="1"/>
        </dgm:presLayoutVars>
      </dgm:prSet>
      <dgm:spPr/>
    </dgm:pt>
    <dgm:pt modelId="{3B872FE4-E12A-4855-ADB3-623C6C2612C5}" type="pres">
      <dgm:prSet presAssocID="{0CDE20F2-B6E8-4068-8B13-9C59A8555404}" presName="FiveNodes_2_text" presStyleLbl="node1" presStyleIdx="4" presStyleCnt="5">
        <dgm:presLayoutVars>
          <dgm:bulletEnabled val="1"/>
        </dgm:presLayoutVars>
      </dgm:prSet>
      <dgm:spPr/>
    </dgm:pt>
    <dgm:pt modelId="{15BC9E5D-BC14-4E8B-BFC7-7D973D667A82}" type="pres">
      <dgm:prSet presAssocID="{0CDE20F2-B6E8-4068-8B13-9C59A8555404}" presName="FiveNodes_3_text" presStyleLbl="node1" presStyleIdx="4" presStyleCnt="5">
        <dgm:presLayoutVars>
          <dgm:bulletEnabled val="1"/>
        </dgm:presLayoutVars>
      </dgm:prSet>
      <dgm:spPr/>
    </dgm:pt>
    <dgm:pt modelId="{D6EF3149-E7F6-4722-8FF5-2F20A0B97D87}" type="pres">
      <dgm:prSet presAssocID="{0CDE20F2-B6E8-4068-8B13-9C59A8555404}" presName="FiveNodes_4_text" presStyleLbl="node1" presStyleIdx="4" presStyleCnt="5">
        <dgm:presLayoutVars>
          <dgm:bulletEnabled val="1"/>
        </dgm:presLayoutVars>
      </dgm:prSet>
      <dgm:spPr/>
    </dgm:pt>
    <dgm:pt modelId="{D78D368F-C333-449A-AE51-FF199D79B476}" type="pres">
      <dgm:prSet presAssocID="{0CDE20F2-B6E8-4068-8B13-9C59A8555404}" presName="FiveNodes_5_text" presStyleLbl="node1" presStyleIdx="4" presStyleCnt="5">
        <dgm:presLayoutVars>
          <dgm:bulletEnabled val="1"/>
        </dgm:presLayoutVars>
      </dgm:prSet>
      <dgm:spPr/>
    </dgm:pt>
  </dgm:ptLst>
  <dgm:cxnLst>
    <dgm:cxn modelId="{E7717D07-98C2-4852-9939-0296AD8D55AA}" type="presOf" srcId="{3AA87A78-E5C1-4F3D-B122-498C72FE9604}" destId="{4DE22A62-BB56-4034-B9F5-5245294D8D33}" srcOrd="1" destOrd="0" presId="urn:microsoft.com/office/officeart/2005/8/layout/vProcess5"/>
    <dgm:cxn modelId="{4E37E90C-525A-48A5-A339-E7C27CD6A0A4}" type="presOf" srcId="{5FF3C370-5289-4B09-9E5F-E235377910D2}" destId="{4AF28445-78E2-44A8-95E2-753557422C87}" srcOrd="0" destOrd="0" presId="urn:microsoft.com/office/officeart/2005/8/layout/vProcess5"/>
    <dgm:cxn modelId="{A4C31611-D3A6-4C26-9C11-B5179EA63F17}" srcId="{0CDE20F2-B6E8-4068-8B13-9C59A8555404}" destId="{7450B6E7-203B-4653-936A-AFAB8F81D4BE}" srcOrd="2" destOrd="0" parTransId="{AF5741AA-15CD-490F-A9B8-94EFEEDC993E}" sibTransId="{5D5690DD-E10C-46CC-BB27-27469A3FD807}"/>
    <dgm:cxn modelId="{91EBB82F-8FBA-40DB-9F4A-2986DF629FE0}" srcId="{0CDE20F2-B6E8-4068-8B13-9C59A8555404}" destId="{4D9DBF6C-1F0A-4E9A-ADC7-B4D5423E9548}" srcOrd="3" destOrd="0" parTransId="{78C28974-ADA8-4554-8EB3-30E658E4502C}" sibTransId="{D129DC67-6F42-4A2D-9AFA-3D9118ED3568}"/>
    <dgm:cxn modelId="{73BA8E3D-EDA1-4CF9-9936-7F4FF6441ADA}" type="presOf" srcId="{4D9DBF6C-1F0A-4E9A-ADC7-B4D5423E9548}" destId="{D6EF3149-E7F6-4722-8FF5-2F20A0B97D87}" srcOrd="1" destOrd="0" presId="urn:microsoft.com/office/officeart/2005/8/layout/vProcess5"/>
    <dgm:cxn modelId="{6245DC3E-AAB7-467B-BB8A-7CC28BA90DB8}" srcId="{0CDE20F2-B6E8-4068-8B13-9C59A8555404}" destId="{91AE799D-C670-489E-87CC-D64A2BC1365C}" srcOrd="1" destOrd="0" parTransId="{C90CB277-3526-4CE3-8D26-95C62E8CC634}" sibTransId="{2F85CB49-491B-413A-B759-3F43DF57E453}"/>
    <dgm:cxn modelId="{B3C5833F-67D1-4C46-8DBF-0799FD28FC68}" type="presOf" srcId="{D129DC67-6F42-4A2D-9AFA-3D9118ED3568}" destId="{A05605C6-B188-4A0A-BA1A-4FFB9E31369F}" srcOrd="0" destOrd="0" presId="urn:microsoft.com/office/officeart/2005/8/layout/vProcess5"/>
    <dgm:cxn modelId="{92A20642-A086-4092-A303-45562AF6FBC3}" type="presOf" srcId="{7450B6E7-203B-4653-936A-AFAB8F81D4BE}" destId="{15BC9E5D-BC14-4E8B-BFC7-7D973D667A82}" srcOrd="1" destOrd="0" presId="urn:microsoft.com/office/officeart/2005/8/layout/vProcess5"/>
    <dgm:cxn modelId="{ADA97545-2151-49A9-AF2C-B585288B9E33}" type="presOf" srcId="{3AA87A78-E5C1-4F3D-B122-498C72FE9604}" destId="{ECF3C973-E52E-49F4-B98C-48698C168711}" srcOrd="0" destOrd="0" presId="urn:microsoft.com/office/officeart/2005/8/layout/vProcess5"/>
    <dgm:cxn modelId="{4C2C8048-17CC-4F50-B166-83F102B5FAB8}" type="presOf" srcId="{91AE799D-C670-489E-87CC-D64A2BC1365C}" destId="{63A43C7A-ED6C-4B32-82AA-09EAE18A1747}" srcOrd="0" destOrd="0" presId="urn:microsoft.com/office/officeart/2005/8/layout/vProcess5"/>
    <dgm:cxn modelId="{AAD7AE4A-F43D-4519-A44E-17BC5E7F21F6}" srcId="{0CDE20F2-B6E8-4068-8B13-9C59A8555404}" destId="{A8C8AABA-F0C1-41E3-9417-56AB29A06E10}" srcOrd="4" destOrd="0" parTransId="{21EDB754-F8EB-4E6D-886C-2448E6BCC42D}" sibTransId="{14137561-E1EC-462D-9B40-ADADECB13E7C}"/>
    <dgm:cxn modelId="{59A74C4F-510E-4183-B830-368B7C61DEF3}" type="presOf" srcId="{4D9DBF6C-1F0A-4E9A-ADC7-B4D5423E9548}" destId="{81E8B42B-6564-4823-9227-BA0D07A7FFE1}" srcOrd="0" destOrd="0" presId="urn:microsoft.com/office/officeart/2005/8/layout/vProcess5"/>
    <dgm:cxn modelId="{E88B215E-176C-4A42-9691-515A9D87B218}" srcId="{0CDE20F2-B6E8-4068-8B13-9C59A8555404}" destId="{3AA87A78-E5C1-4F3D-B122-498C72FE9604}" srcOrd="0" destOrd="0" parTransId="{71C3631C-E223-445F-A562-504F78EBAE9B}" sibTransId="{5FF3C370-5289-4B09-9E5F-E235377910D2}"/>
    <dgm:cxn modelId="{D218D45E-15AE-4626-B67A-663F3598D54D}" type="presOf" srcId="{A8C8AABA-F0C1-41E3-9417-56AB29A06E10}" destId="{D78D368F-C333-449A-AE51-FF199D79B476}" srcOrd="1" destOrd="0" presId="urn:microsoft.com/office/officeart/2005/8/layout/vProcess5"/>
    <dgm:cxn modelId="{14838664-6683-4583-A9C5-D31409626790}" type="presOf" srcId="{5D5690DD-E10C-46CC-BB27-27469A3FD807}" destId="{5844A027-FDC4-4E78-BCA7-E9523B1185C1}" srcOrd="0" destOrd="0" presId="urn:microsoft.com/office/officeart/2005/8/layout/vProcess5"/>
    <dgm:cxn modelId="{F60A6767-4343-461C-90FD-7743644491B7}" type="presOf" srcId="{0CDE20F2-B6E8-4068-8B13-9C59A8555404}" destId="{282DC705-14AD-42DF-A821-3181A6C326C8}" srcOrd="0" destOrd="0" presId="urn:microsoft.com/office/officeart/2005/8/layout/vProcess5"/>
    <dgm:cxn modelId="{C67140A1-A71A-4533-974C-6DC2F8453843}" type="presOf" srcId="{A8C8AABA-F0C1-41E3-9417-56AB29A06E10}" destId="{9454C475-323E-4209-8E8D-84E31DE6AF2B}" srcOrd="0" destOrd="0" presId="urn:microsoft.com/office/officeart/2005/8/layout/vProcess5"/>
    <dgm:cxn modelId="{9D2AFFA8-B888-411F-81ED-6353C6F3A08F}" srcId="{0CDE20F2-B6E8-4068-8B13-9C59A8555404}" destId="{E9EF50DB-CB83-4632-B6AE-002EE1117726}" srcOrd="5" destOrd="0" parTransId="{52C174D4-5D32-4739-99C6-1C56C1C2074E}" sibTransId="{BCDA4A1B-4F75-439C-B15E-DA9582AFE9C6}"/>
    <dgm:cxn modelId="{F9B668AF-B6B7-4F81-AC9F-52D40AE8B445}" type="presOf" srcId="{7450B6E7-203B-4653-936A-AFAB8F81D4BE}" destId="{A5348BCE-0EE9-4AAC-BD70-D6972413BF56}" srcOrd="0" destOrd="0" presId="urn:microsoft.com/office/officeart/2005/8/layout/vProcess5"/>
    <dgm:cxn modelId="{229190BC-61E4-410D-88A5-7C5E6D2E7785}" type="presOf" srcId="{2F85CB49-491B-413A-B759-3F43DF57E453}" destId="{41573F3F-091F-4ACA-98F4-9D1652210A53}" srcOrd="0" destOrd="0" presId="urn:microsoft.com/office/officeart/2005/8/layout/vProcess5"/>
    <dgm:cxn modelId="{F38A76CF-415E-4434-BD90-026251E33021}" type="presOf" srcId="{91AE799D-C670-489E-87CC-D64A2BC1365C}" destId="{3B872FE4-E12A-4855-ADB3-623C6C2612C5}" srcOrd="1" destOrd="0" presId="urn:microsoft.com/office/officeart/2005/8/layout/vProcess5"/>
    <dgm:cxn modelId="{53F45390-04F7-43C8-B6C1-D4BE1FC97CDC}" type="presParOf" srcId="{282DC705-14AD-42DF-A821-3181A6C326C8}" destId="{23C7FF96-7D7B-4A8D-B39C-6DF51E6F4572}" srcOrd="0" destOrd="0" presId="urn:microsoft.com/office/officeart/2005/8/layout/vProcess5"/>
    <dgm:cxn modelId="{F4C3012B-B83B-4573-A295-E33D4DDCBEEE}" type="presParOf" srcId="{282DC705-14AD-42DF-A821-3181A6C326C8}" destId="{ECF3C973-E52E-49F4-B98C-48698C168711}" srcOrd="1" destOrd="0" presId="urn:microsoft.com/office/officeart/2005/8/layout/vProcess5"/>
    <dgm:cxn modelId="{5F4C8575-9E30-4671-94B0-CB147AAF6C4E}" type="presParOf" srcId="{282DC705-14AD-42DF-A821-3181A6C326C8}" destId="{63A43C7A-ED6C-4B32-82AA-09EAE18A1747}" srcOrd="2" destOrd="0" presId="urn:microsoft.com/office/officeart/2005/8/layout/vProcess5"/>
    <dgm:cxn modelId="{4656EC2E-DCA2-4A01-95C0-A8FF298011E9}" type="presParOf" srcId="{282DC705-14AD-42DF-A821-3181A6C326C8}" destId="{A5348BCE-0EE9-4AAC-BD70-D6972413BF56}" srcOrd="3" destOrd="0" presId="urn:microsoft.com/office/officeart/2005/8/layout/vProcess5"/>
    <dgm:cxn modelId="{858F02CE-C346-4CB6-A418-8CE6A736FFF9}" type="presParOf" srcId="{282DC705-14AD-42DF-A821-3181A6C326C8}" destId="{81E8B42B-6564-4823-9227-BA0D07A7FFE1}" srcOrd="4" destOrd="0" presId="urn:microsoft.com/office/officeart/2005/8/layout/vProcess5"/>
    <dgm:cxn modelId="{8AEC8869-745A-40A7-A4DC-6D5CC82FF55D}" type="presParOf" srcId="{282DC705-14AD-42DF-A821-3181A6C326C8}" destId="{9454C475-323E-4209-8E8D-84E31DE6AF2B}" srcOrd="5" destOrd="0" presId="urn:microsoft.com/office/officeart/2005/8/layout/vProcess5"/>
    <dgm:cxn modelId="{96BEA585-6F35-44B5-8F55-528930B41E21}" type="presParOf" srcId="{282DC705-14AD-42DF-A821-3181A6C326C8}" destId="{4AF28445-78E2-44A8-95E2-753557422C87}" srcOrd="6" destOrd="0" presId="urn:microsoft.com/office/officeart/2005/8/layout/vProcess5"/>
    <dgm:cxn modelId="{C433F0A7-9DA0-4399-9C92-235EABEF1F8D}" type="presParOf" srcId="{282DC705-14AD-42DF-A821-3181A6C326C8}" destId="{41573F3F-091F-4ACA-98F4-9D1652210A53}" srcOrd="7" destOrd="0" presId="urn:microsoft.com/office/officeart/2005/8/layout/vProcess5"/>
    <dgm:cxn modelId="{8990B0AC-F3AB-4CA1-8ECF-BD8E17C7C01A}" type="presParOf" srcId="{282DC705-14AD-42DF-A821-3181A6C326C8}" destId="{5844A027-FDC4-4E78-BCA7-E9523B1185C1}" srcOrd="8" destOrd="0" presId="urn:microsoft.com/office/officeart/2005/8/layout/vProcess5"/>
    <dgm:cxn modelId="{7E48598B-C6B8-4F19-9F45-E2BD4CAB3EE1}" type="presParOf" srcId="{282DC705-14AD-42DF-A821-3181A6C326C8}" destId="{A05605C6-B188-4A0A-BA1A-4FFB9E31369F}" srcOrd="9" destOrd="0" presId="urn:microsoft.com/office/officeart/2005/8/layout/vProcess5"/>
    <dgm:cxn modelId="{DD89CA9D-3E50-4B44-ACA6-C99BA4D55990}" type="presParOf" srcId="{282DC705-14AD-42DF-A821-3181A6C326C8}" destId="{4DE22A62-BB56-4034-B9F5-5245294D8D33}" srcOrd="10" destOrd="0" presId="urn:microsoft.com/office/officeart/2005/8/layout/vProcess5"/>
    <dgm:cxn modelId="{59F887E2-75D4-46BA-94AF-9986CD65CB84}" type="presParOf" srcId="{282DC705-14AD-42DF-A821-3181A6C326C8}" destId="{3B872FE4-E12A-4855-ADB3-623C6C2612C5}" srcOrd="11" destOrd="0" presId="urn:microsoft.com/office/officeart/2005/8/layout/vProcess5"/>
    <dgm:cxn modelId="{ED9F15F4-AFAC-497C-B3AA-A76AABEBD49E}" type="presParOf" srcId="{282DC705-14AD-42DF-A821-3181A6C326C8}" destId="{15BC9E5D-BC14-4E8B-BFC7-7D973D667A82}" srcOrd="12" destOrd="0" presId="urn:microsoft.com/office/officeart/2005/8/layout/vProcess5"/>
    <dgm:cxn modelId="{BB65DAD1-1014-46B4-9A4A-26C491AB05C4}" type="presParOf" srcId="{282DC705-14AD-42DF-A821-3181A6C326C8}" destId="{D6EF3149-E7F6-4722-8FF5-2F20A0B97D87}" srcOrd="13" destOrd="0" presId="urn:microsoft.com/office/officeart/2005/8/layout/vProcess5"/>
    <dgm:cxn modelId="{642F9EA2-521A-45C7-8343-53D530104120}" type="presParOf" srcId="{282DC705-14AD-42DF-A821-3181A6C326C8}" destId="{D78D368F-C333-449A-AE51-FF199D79B47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204649-CA86-455D-AAEE-EF07D595A724}"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A96BC808-A6AE-48CB-A9D7-EFBE777CAE30}">
      <dgm:prSet/>
      <dgm:spPr/>
      <dgm:t>
        <a:bodyPr/>
        <a:lstStyle/>
        <a:p>
          <a:r>
            <a:rPr lang="en-US"/>
            <a:t>They fall through the cracks, don’t get their needs met</a:t>
          </a:r>
        </a:p>
      </dgm:t>
    </dgm:pt>
    <dgm:pt modelId="{743E9393-AA65-440F-ADFD-AB179990302D}" type="parTrans" cxnId="{4D338C6A-BC90-4786-8728-DC2DFCC5CBC4}">
      <dgm:prSet/>
      <dgm:spPr/>
      <dgm:t>
        <a:bodyPr/>
        <a:lstStyle/>
        <a:p>
          <a:endParaRPr lang="en-US"/>
        </a:p>
      </dgm:t>
    </dgm:pt>
    <dgm:pt modelId="{B43553F2-6D84-4C9D-84C9-2CE70BB36F20}" type="sibTrans" cxnId="{4D338C6A-BC90-4786-8728-DC2DFCC5CBC4}">
      <dgm:prSet/>
      <dgm:spPr/>
      <dgm:t>
        <a:bodyPr/>
        <a:lstStyle/>
        <a:p>
          <a:endParaRPr lang="en-US"/>
        </a:p>
      </dgm:t>
    </dgm:pt>
    <dgm:pt modelId="{43C144CD-2B74-42CF-9E9C-116070BA3DAA}">
      <dgm:prSet/>
      <dgm:spPr/>
      <dgm:t>
        <a:bodyPr/>
        <a:lstStyle/>
        <a:p>
          <a:r>
            <a:rPr lang="en-US"/>
            <a:t>They hear “he’s just being lazy, she’s not trying her best, what a shame, she’s got so much potential.</a:t>
          </a:r>
        </a:p>
      </dgm:t>
    </dgm:pt>
    <dgm:pt modelId="{0D3179CD-07EA-4098-829B-BC615A5D0C75}" type="parTrans" cxnId="{57FAE413-3834-4A18-9025-DAB5823D018A}">
      <dgm:prSet/>
      <dgm:spPr/>
      <dgm:t>
        <a:bodyPr/>
        <a:lstStyle/>
        <a:p>
          <a:endParaRPr lang="en-US"/>
        </a:p>
      </dgm:t>
    </dgm:pt>
    <dgm:pt modelId="{DFD8D6CE-2A2F-4676-9405-4F4477377B3D}" type="sibTrans" cxnId="{57FAE413-3834-4A18-9025-DAB5823D018A}">
      <dgm:prSet/>
      <dgm:spPr/>
      <dgm:t>
        <a:bodyPr/>
        <a:lstStyle/>
        <a:p>
          <a:endParaRPr lang="en-US"/>
        </a:p>
      </dgm:t>
    </dgm:pt>
    <dgm:pt modelId="{387408B6-DF0F-443C-98D5-ECF936F891FD}">
      <dgm:prSet/>
      <dgm:spPr/>
      <dgm:t>
        <a:bodyPr/>
        <a:lstStyle/>
        <a:p>
          <a:r>
            <a:rPr lang="en-US"/>
            <a:t>Compensatory strategies these kids use can MASK their gifts and lead to not being diagnosed</a:t>
          </a:r>
        </a:p>
      </dgm:t>
    </dgm:pt>
    <dgm:pt modelId="{46BF96C6-3694-412F-AEFF-FED655568109}" type="parTrans" cxnId="{E7F44E6D-60C7-4B63-9D5B-0B7386ED426F}">
      <dgm:prSet/>
      <dgm:spPr/>
      <dgm:t>
        <a:bodyPr/>
        <a:lstStyle/>
        <a:p>
          <a:endParaRPr lang="en-US"/>
        </a:p>
      </dgm:t>
    </dgm:pt>
    <dgm:pt modelId="{172BB60B-7DA3-4DC2-BD37-A9C6765EC1FF}" type="sibTrans" cxnId="{E7F44E6D-60C7-4B63-9D5B-0B7386ED426F}">
      <dgm:prSet/>
      <dgm:spPr/>
      <dgm:t>
        <a:bodyPr/>
        <a:lstStyle/>
        <a:p>
          <a:endParaRPr lang="en-US"/>
        </a:p>
      </dgm:t>
    </dgm:pt>
    <dgm:pt modelId="{7784EFD7-D6FA-4E78-8012-8D52187DED6C}">
      <dgm:prSet/>
      <dgm:spPr/>
      <dgm:t>
        <a:bodyPr/>
        <a:lstStyle/>
        <a:p>
          <a:r>
            <a:rPr lang="en-US"/>
            <a:t>Discrepancies between strengths/challenges areas can affect how these kids are perceived.</a:t>
          </a:r>
        </a:p>
      </dgm:t>
    </dgm:pt>
    <dgm:pt modelId="{2E73C915-75AE-433B-99B1-7A13056E674F}" type="parTrans" cxnId="{61A54E84-4153-4689-A48D-C36A4D3F5AB6}">
      <dgm:prSet/>
      <dgm:spPr/>
      <dgm:t>
        <a:bodyPr/>
        <a:lstStyle/>
        <a:p>
          <a:endParaRPr lang="en-US"/>
        </a:p>
      </dgm:t>
    </dgm:pt>
    <dgm:pt modelId="{8406601B-EC34-4455-A286-8ADB13F30717}" type="sibTrans" cxnId="{61A54E84-4153-4689-A48D-C36A4D3F5AB6}">
      <dgm:prSet/>
      <dgm:spPr/>
      <dgm:t>
        <a:bodyPr/>
        <a:lstStyle/>
        <a:p>
          <a:endParaRPr lang="en-US"/>
        </a:p>
      </dgm:t>
    </dgm:pt>
    <dgm:pt modelId="{404CB85E-94B3-449E-B623-125F759E519C}">
      <dgm:prSet/>
      <dgm:spPr/>
      <dgm:t>
        <a:bodyPr/>
        <a:lstStyle/>
        <a:p>
          <a:r>
            <a:rPr lang="en-US"/>
            <a:t>Low grades mask true ability.</a:t>
          </a:r>
        </a:p>
      </dgm:t>
    </dgm:pt>
    <dgm:pt modelId="{6F59ABDE-E71E-4B3C-8B28-1BC6FB9D1FD9}" type="parTrans" cxnId="{7FCE4F15-3678-48AC-BCC6-A72CD53A955E}">
      <dgm:prSet/>
      <dgm:spPr/>
      <dgm:t>
        <a:bodyPr/>
        <a:lstStyle/>
        <a:p>
          <a:endParaRPr lang="en-US"/>
        </a:p>
      </dgm:t>
    </dgm:pt>
    <dgm:pt modelId="{586DC6F4-6784-4359-9205-372F9DE67777}" type="sibTrans" cxnId="{7FCE4F15-3678-48AC-BCC6-A72CD53A955E}">
      <dgm:prSet/>
      <dgm:spPr/>
      <dgm:t>
        <a:bodyPr/>
        <a:lstStyle/>
        <a:p>
          <a:endParaRPr lang="en-US"/>
        </a:p>
      </dgm:t>
    </dgm:pt>
    <dgm:pt modelId="{F8A926F6-9242-438D-B230-F3456870E661}">
      <dgm:prSet/>
      <dgm:spPr/>
      <dgm:t>
        <a:bodyPr/>
        <a:lstStyle/>
        <a:p>
          <a:r>
            <a:rPr lang="en-US"/>
            <a:t>Misperceived as “not gifted enough” and “not struggling enough” for either GT or SPED services</a:t>
          </a:r>
        </a:p>
      </dgm:t>
    </dgm:pt>
    <dgm:pt modelId="{5FFC0774-D5C0-40CF-B831-8507703085A4}" type="parTrans" cxnId="{CA29076B-68D5-4493-95B6-FC4654A69DC6}">
      <dgm:prSet/>
      <dgm:spPr/>
      <dgm:t>
        <a:bodyPr/>
        <a:lstStyle/>
        <a:p>
          <a:endParaRPr lang="en-US"/>
        </a:p>
      </dgm:t>
    </dgm:pt>
    <dgm:pt modelId="{AEA99442-1643-4238-932D-8D83027C4853}" type="sibTrans" cxnId="{CA29076B-68D5-4493-95B6-FC4654A69DC6}">
      <dgm:prSet/>
      <dgm:spPr/>
      <dgm:t>
        <a:bodyPr/>
        <a:lstStyle/>
        <a:p>
          <a:endParaRPr lang="en-US"/>
        </a:p>
      </dgm:t>
    </dgm:pt>
    <dgm:pt modelId="{5C4E3098-8B61-4B2E-8C4B-1FFE3FFC717F}">
      <dgm:prSet/>
      <dgm:spPr/>
      <dgm:t>
        <a:bodyPr/>
        <a:lstStyle/>
        <a:p>
          <a:r>
            <a:rPr lang="en-US"/>
            <a:t>Schools need to keep up with the research on 2e!</a:t>
          </a:r>
        </a:p>
      </dgm:t>
    </dgm:pt>
    <dgm:pt modelId="{DA5688EA-9BA3-4F4B-B0F8-4D0B08DC5C7C}" type="parTrans" cxnId="{3A20E216-90EE-4B77-A8DF-66E704314F39}">
      <dgm:prSet/>
      <dgm:spPr/>
      <dgm:t>
        <a:bodyPr/>
        <a:lstStyle/>
        <a:p>
          <a:endParaRPr lang="en-US"/>
        </a:p>
      </dgm:t>
    </dgm:pt>
    <dgm:pt modelId="{79E6C2E1-B064-4202-B889-23BAD88B859E}" type="sibTrans" cxnId="{3A20E216-90EE-4B77-A8DF-66E704314F39}">
      <dgm:prSet/>
      <dgm:spPr/>
      <dgm:t>
        <a:bodyPr/>
        <a:lstStyle/>
        <a:p>
          <a:endParaRPr lang="en-US"/>
        </a:p>
      </dgm:t>
    </dgm:pt>
    <dgm:pt modelId="{37FF8E56-663D-432B-A5F9-D9B234C7B6CF}">
      <dgm:prSet/>
      <dgm:spPr/>
      <dgm:t>
        <a:bodyPr/>
        <a:lstStyle/>
        <a:p>
          <a:r>
            <a:rPr lang="en-US"/>
            <a:t>The students are bored, learn fast, and disengage with they aren’t accelerated</a:t>
          </a:r>
        </a:p>
      </dgm:t>
    </dgm:pt>
    <dgm:pt modelId="{B6E45CA1-7E42-4EBA-A12A-FAF6D740310F}" type="parTrans" cxnId="{800DE0FB-EEF9-432A-9E7D-4FB338260D7C}">
      <dgm:prSet/>
      <dgm:spPr/>
      <dgm:t>
        <a:bodyPr/>
        <a:lstStyle/>
        <a:p>
          <a:endParaRPr lang="en-US"/>
        </a:p>
      </dgm:t>
    </dgm:pt>
    <dgm:pt modelId="{BE7376B1-D601-4AF6-B967-410C738AE763}" type="sibTrans" cxnId="{800DE0FB-EEF9-432A-9E7D-4FB338260D7C}">
      <dgm:prSet/>
      <dgm:spPr/>
      <dgm:t>
        <a:bodyPr/>
        <a:lstStyle/>
        <a:p>
          <a:endParaRPr lang="en-US"/>
        </a:p>
      </dgm:t>
    </dgm:pt>
    <dgm:pt modelId="{00E29EB4-BBF0-41E4-A71F-178C087205B7}">
      <dgm:prSet/>
      <dgm:spPr/>
      <dgm:t>
        <a:bodyPr/>
        <a:lstStyle/>
        <a:p>
          <a:r>
            <a:rPr lang="en-US"/>
            <a:t>May refuse to do “busywork” and homework</a:t>
          </a:r>
        </a:p>
      </dgm:t>
    </dgm:pt>
    <dgm:pt modelId="{E04834D4-A9F9-46FC-BEFA-C1190612FDE6}" type="parTrans" cxnId="{B907F607-FD8E-49F6-90B3-DA00151EA0EF}">
      <dgm:prSet/>
      <dgm:spPr/>
      <dgm:t>
        <a:bodyPr/>
        <a:lstStyle/>
        <a:p>
          <a:endParaRPr lang="en-US"/>
        </a:p>
      </dgm:t>
    </dgm:pt>
    <dgm:pt modelId="{84067A3B-1339-462F-A006-A3B6FC318379}" type="sibTrans" cxnId="{B907F607-FD8E-49F6-90B3-DA00151EA0EF}">
      <dgm:prSet/>
      <dgm:spPr/>
      <dgm:t>
        <a:bodyPr/>
        <a:lstStyle/>
        <a:p>
          <a:endParaRPr lang="en-US"/>
        </a:p>
      </dgm:t>
    </dgm:pt>
    <dgm:pt modelId="{8C64915E-59D8-4CC7-9A3C-1206BC8BD168}" type="pres">
      <dgm:prSet presAssocID="{58204649-CA86-455D-AAEE-EF07D595A724}" presName="linear" presStyleCnt="0">
        <dgm:presLayoutVars>
          <dgm:animLvl val="lvl"/>
          <dgm:resizeHandles val="exact"/>
        </dgm:presLayoutVars>
      </dgm:prSet>
      <dgm:spPr/>
    </dgm:pt>
    <dgm:pt modelId="{522D9F2A-8583-464A-B5D9-2D8550EA9170}" type="pres">
      <dgm:prSet presAssocID="{A96BC808-A6AE-48CB-A9D7-EFBE777CAE30}" presName="parentText" presStyleLbl="node1" presStyleIdx="0" presStyleCnt="9">
        <dgm:presLayoutVars>
          <dgm:chMax val="0"/>
          <dgm:bulletEnabled val="1"/>
        </dgm:presLayoutVars>
      </dgm:prSet>
      <dgm:spPr/>
    </dgm:pt>
    <dgm:pt modelId="{0874A1D5-7A38-4D73-A4A0-007FD0992A0D}" type="pres">
      <dgm:prSet presAssocID="{B43553F2-6D84-4C9D-84C9-2CE70BB36F20}" presName="spacer" presStyleCnt="0"/>
      <dgm:spPr/>
    </dgm:pt>
    <dgm:pt modelId="{45195730-461A-4501-B103-8779022E7AD6}" type="pres">
      <dgm:prSet presAssocID="{43C144CD-2B74-42CF-9E9C-116070BA3DAA}" presName="parentText" presStyleLbl="node1" presStyleIdx="1" presStyleCnt="9">
        <dgm:presLayoutVars>
          <dgm:chMax val="0"/>
          <dgm:bulletEnabled val="1"/>
        </dgm:presLayoutVars>
      </dgm:prSet>
      <dgm:spPr/>
    </dgm:pt>
    <dgm:pt modelId="{C1944AEA-C339-45C7-9CD0-36DC9DBEE447}" type="pres">
      <dgm:prSet presAssocID="{DFD8D6CE-2A2F-4676-9405-4F4477377B3D}" presName="spacer" presStyleCnt="0"/>
      <dgm:spPr/>
    </dgm:pt>
    <dgm:pt modelId="{D6C3BE24-C40C-490C-B61B-73BBD3A1D8B4}" type="pres">
      <dgm:prSet presAssocID="{387408B6-DF0F-443C-98D5-ECF936F891FD}" presName="parentText" presStyleLbl="node1" presStyleIdx="2" presStyleCnt="9">
        <dgm:presLayoutVars>
          <dgm:chMax val="0"/>
          <dgm:bulletEnabled val="1"/>
        </dgm:presLayoutVars>
      </dgm:prSet>
      <dgm:spPr/>
    </dgm:pt>
    <dgm:pt modelId="{9EF75AA1-F5D4-4A37-96F7-16F24AC8AB59}" type="pres">
      <dgm:prSet presAssocID="{172BB60B-7DA3-4DC2-BD37-A9C6765EC1FF}" presName="spacer" presStyleCnt="0"/>
      <dgm:spPr/>
    </dgm:pt>
    <dgm:pt modelId="{828D19D2-FFD7-4E10-B23F-6B2A68B1A08D}" type="pres">
      <dgm:prSet presAssocID="{7784EFD7-D6FA-4E78-8012-8D52187DED6C}" presName="parentText" presStyleLbl="node1" presStyleIdx="3" presStyleCnt="9">
        <dgm:presLayoutVars>
          <dgm:chMax val="0"/>
          <dgm:bulletEnabled val="1"/>
        </dgm:presLayoutVars>
      </dgm:prSet>
      <dgm:spPr/>
    </dgm:pt>
    <dgm:pt modelId="{C0E0D98E-0659-4B41-BDAE-DF1DC09665ED}" type="pres">
      <dgm:prSet presAssocID="{8406601B-EC34-4455-A286-8ADB13F30717}" presName="spacer" presStyleCnt="0"/>
      <dgm:spPr/>
    </dgm:pt>
    <dgm:pt modelId="{D7ECC0CB-863B-416C-9802-4DA47B845AB4}" type="pres">
      <dgm:prSet presAssocID="{404CB85E-94B3-449E-B623-125F759E519C}" presName="parentText" presStyleLbl="node1" presStyleIdx="4" presStyleCnt="9">
        <dgm:presLayoutVars>
          <dgm:chMax val="0"/>
          <dgm:bulletEnabled val="1"/>
        </dgm:presLayoutVars>
      </dgm:prSet>
      <dgm:spPr/>
    </dgm:pt>
    <dgm:pt modelId="{3E028AB4-69F9-4FA1-9AE1-F6BFD30EA65C}" type="pres">
      <dgm:prSet presAssocID="{586DC6F4-6784-4359-9205-372F9DE67777}" presName="spacer" presStyleCnt="0"/>
      <dgm:spPr/>
    </dgm:pt>
    <dgm:pt modelId="{DF5F4BC6-A12F-46A6-BFFC-CC8849C256D9}" type="pres">
      <dgm:prSet presAssocID="{F8A926F6-9242-438D-B230-F3456870E661}" presName="parentText" presStyleLbl="node1" presStyleIdx="5" presStyleCnt="9">
        <dgm:presLayoutVars>
          <dgm:chMax val="0"/>
          <dgm:bulletEnabled val="1"/>
        </dgm:presLayoutVars>
      </dgm:prSet>
      <dgm:spPr/>
    </dgm:pt>
    <dgm:pt modelId="{30D331BC-B0CF-4545-92DF-F555CD8AE890}" type="pres">
      <dgm:prSet presAssocID="{AEA99442-1643-4238-932D-8D83027C4853}" presName="spacer" presStyleCnt="0"/>
      <dgm:spPr/>
    </dgm:pt>
    <dgm:pt modelId="{4C21C4BD-12D4-4380-BCED-18E8C77A2E29}" type="pres">
      <dgm:prSet presAssocID="{5C4E3098-8B61-4B2E-8C4B-1FFE3FFC717F}" presName="parentText" presStyleLbl="node1" presStyleIdx="6" presStyleCnt="9">
        <dgm:presLayoutVars>
          <dgm:chMax val="0"/>
          <dgm:bulletEnabled val="1"/>
        </dgm:presLayoutVars>
      </dgm:prSet>
      <dgm:spPr/>
    </dgm:pt>
    <dgm:pt modelId="{A4570261-CD6C-47F3-BBC6-310CC71CD979}" type="pres">
      <dgm:prSet presAssocID="{79E6C2E1-B064-4202-B889-23BAD88B859E}" presName="spacer" presStyleCnt="0"/>
      <dgm:spPr/>
    </dgm:pt>
    <dgm:pt modelId="{71542E7B-9165-4580-84AF-FC81F0E24A3C}" type="pres">
      <dgm:prSet presAssocID="{37FF8E56-663D-432B-A5F9-D9B234C7B6CF}" presName="parentText" presStyleLbl="node1" presStyleIdx="7" presStyleCnt="9">
        <dgm:presLayoutVars>
          <dgm:chMax val="0"/>
          <dgm:bulletEnabled val="1"/>
        </dgm:presLayoutVars>
      </dgm:prSet>
      <dgm:spPr/>
    </dgm:pt>
    <dgm:pt modelId="{9BBC9068-782C-4259-8C51-81F105E0798E}" type="pres">
      <dgm:prSet presAssocID="{BE7376B1-D601-4AF6-B967-410C738AE763}" presName="spacer" presStyleCnt="0"/>
      <dgm:spPr/>
    </dgm:pt>
    <dgm:pt modelId="{8D1AB840-303A-407C-AFE9-A96910578A3C}" type="pres">
      <dgm:prSet presAssocID="{00E29EB4-BBF0-41E4-A71F-178C087205B7}" presName="parentText" presStyleLbl="node1" presStyleIdx="8" presStyleCnt="9">
        <dgm:presLayoutVars>
          <dgm:chMax val="0"/>
          <dgm:bulletEnabled val="1"/>
        </dgm:presLayoutVars>
      </dgm:prSet>
      <dgm:spPr/>
    </dgm:pt>
  </dgm:ptLst>
  <dgm:cxnLst>
    <dgm:cxn modelId="{B907F607-FD8E-49F6-90B3-DA00151EA0EF}" srcId="{58204649-CA86-455D-AAEE-EF07D595A724}" destId="{00E29EB4-BBF0-41E4-A71F-178C087205B7}" srcOrd="8" destOrd="0" parTransId="{E04834D4-A9F9-46FC-BEFA-C1190612FDE6}" sibTransId="{84067A3B-1339-462F-A006-A3B6FC318379}"/>
    <dgm:cxn modelId="{1467D311-538D-42CE-8C3A-610ACE665F2F}" type="presOf" srcId="{F8A926F6-9242-438D-B230-F3456870E661}" destId="{DF5F4BC6-A12F-46A6-BFFC-CC8849C256D9}" srcOrd="0" destOrd="0" presId="urn:microsoft.com/office/officeart/2005/8/layout/vList2"/>
    <dgm:cxn modelId="{57FAE413-3834-4A18-9025-DAB5823D018A}" srcId="{58204649-CA86-455D-AAEE-EF07D595A724}" destId="{43C144CD-2B74-42CF-9E9C-116070BA3DAA}" srcOrd="1" destOrd="0" parTransId="{0D3179CD-07EA-4098-829B-BC615A5D0C75}" sibTransId="{DFD8D6CE-2A2F-4676-9405-4F4477377B3D}"/>
    <dgm:cxn modelId="{7FCE4F15-3678-48AC-BCC6-A72CD53A955E}" srcId="{58204649-CA86-455D-AAEE-EF07D595A724}" destId="{404CB85E-94B3-449E-B623-125F759E519C}" srcOrd="4" destOrd="0" parTransId="{6F59ABDE-E71E-4B3C-8B28-1BC6FB9D1FD9}" sibTransId="{586DC6F4-6784-4359-9205-372F9DE67777}"/>
    <dgm:cxn modelId="{B6EA6315-6B65-4933-AE88-162345CAB61C}" type="presOf" srcId="{58204649-CA86-455D-AAEE-EF07D595A724}" destId="{8C64915E-59D8-4CC7-9A3C-1206BC8BD168}" srcOrd="0" destOrd="0" presId="urn:microsoft.com/office/officeart/2005/8/layout/vList2"/>
    <dgm:cxn modelId="{4BFBB516-0B86-44B6-A097-8AC53C73CFF9}" type="presOf" srcId="{37FF8E56-663D-432B-A5F9-D9B234C7B6CF}" destId="{71542E7B-9165-4580-84AF-FC81F0E24A3C}" srcOrd="0" destOrd="0" presId="urn:microsoft.com/office/officeart/2005/8/layout/vList2"/>
    <dgm:cxn modelId="{3A20E216-90EE-4B77-A8DF-66E704314F39}" srcId="{58204649-CA86-455D-AAEE-EF07D595A724}" destId="{5C4E3098-8B61-4B2E-8C4B-1FFE3FFC717F}" srcOrd="6" destOrd="0" parTransId="{DA5688EA-9BA3-4F4B-B0F8-4D0B08DC5C7C}" sibTransId="{79E6C2E1-B064-4202-B889-23BAD88B859E}"/>
    <dgm:cxn modelId="{3AC5BA30-4264-445A-83A7-A5BB5DBE43D2}" type="presOf" srcId="{387408B6-DF0F-443C-98D5-ECF936F891FD}" destId="{D6C3BE24-C40C-490C-B61B-73BBD3A1D8B4}" srcOrd="0" destOrd="0" presId="urn:microsoft.com/office/officeart/2005/8/layout/vList2"/>
    <dgm:cxn modelId="{D69DC34B-991D-49D2-95B6-0FCD7F0F340A}" type="presOf" srcId="{7784EFD7-D6FA-4E78-8012-8D52187DED6C}" destId="{828D19D2-FFD7-4E10-B23F-6B2A68B1A08D}" srcOrd="0" destOrd="0" presId="urn:microsoft.com/office/officeart/2005/8/layout/vList2"/>
    <dgm:cxn modelId="{4D338C6A-BC90-4786-8728-DC2DFCC5CBC4}" srcId="{58204649-CA86-455D-AAEE-EF07D595A724}" destId="{A96BC808-A6AE-48CB-A9D7-EFBE777CAE30}" srcOrd="0" destOrd="0" parTransId="{743E9393-AA65-440F-ADFD-AB179990302D}" sibTransId="{B43553F2-6D84-4C9D-84C9-2CE70BB36F20}"/>
    <dgm:cxn modelId="{CA29076B-68D5-4493-95B6-FC4654A69DC6}" srcId="{58204649-CA86-455D-AAEE-EF07D595A724}" destId="{F8A926F6-9242-438D-B230-F3456870E661}" srcOrd="5" destOrd="0" parTransId="{5FFC0774-D5C0-40CF-B831-8507703085A4}" sibTransId="{AEA99442-1643-4238-932D-8D83027C4853}"/>
    <dgm:cxn modelId="{E7F44E6D-60C7-4B63-9D5B-0B7386ED426F}" srcId="{58204649-CA86-455D-AAEE-EF07D595A724}" destId="{387408B6-DF0F-443C-98D5-ECF936F891FD}" srcOrd="2" destOrd="0" parTransId="{46BF96C6-3694-412F-AEFF-FED655568109}" sibTransId="{172BB60B-7DA3-4DC2-BD37-A9C6765EC1FF}"/>
    <dgm:cxn modelId="{61A54E84-4153-4689-A48D-C36A4D3F5AB6}" srcId="{58204649-CA86-455D-AAEE-EF07D595A724}" destId="{7784EFD7-D6FA-4E78-8012-8D52187DED6C}" srcOrd="3" destOrd="0" parTransId="{2E73C915-75AE-433B-99B1-7A13056E674F}" sibTransId="{8406601B-EC34-4455-A286-8ADB13F30717}"/>
    <dgm:cxn modelId="{F63D9E88-03F7-420A-9A56-23B15B981F0B}" type="presOf" srcId="{A96BC808-A6AE-48CB-A9D7-EFBE777CAE30}" destId="{522D9F2A-8583-464A-B5D9-2D8550EA9170}" srcOrd="0" destOrd="0" presId="urn:microsoft.com/office/officeart/2005/8/layout/vList2"/>
    <dgm:cxn modelId="{055C7DA3-5795-4369-B409-24D29BA22AF0}" type="presOf" srcId="{404CB85E-94B3-449E-B623-125F759E519C}" destId="{D7ECC0CB-863B-416C-9802-4DA47B845AB4}" srcOrd="0" destOrd="0" presId="urn:microsoft.com/office/officeart/2005/8/layout/vList2"/>
    <dgm:cxn modelId="{303C09B5-F082-4945-9B57-07205671C8EB}" type="presOf" srcId="{43C144CD-2B74-42CF-9E9C-116070BA3DAA}" destId="{45195730-461A-4501-B103-8779022E7AD6}" srcOrd="0" destOrd="0" presId="urn:microsoft.com/office/officeart/2005/8/layout/vList2"/>
    <dgm:cxn modelId="{012FA3D6-F829-400C-9923-EF5F73B49889}" type="presOf" srcId="{5C4E3098-8B61-4B2E-8C4B-1FFE3FFC717F}" destId="{4C21C4BD-12D4-4380-BCED-18E8C77A2E29}" srcOrd="0" destOrd="0" presId="urn:microsoft.com/office/officeart/2005/8/layout/vList2"/>
    <dgm:cxn modelId="{800DE0FB-EEF9-432A-9E7D-4FB338260D7C}" srcId="{58204649-CA86-455D-AAEE-EF07D595A724}" destId="{37FF8E56-663D-432B-A5F9-D9B234C7B6CF}" srcOrd="7" destOrd="0" parTransId="{B6E45CA1-7E42-4EBA-A12A-FAF6D740310F}" sibTransId="{BE7376B1-D601-4AF6-B967-410C738AE763}"/>
    <dgm:cxn modelId="{C0506AFF-F149-43CD-BF7C-264F2086F7C4}" type="presOf" srcId="{00E29EB4-BBF0-41E4-A71F-178C087205B7}" destId="{8D1AB840-303A-407C-AFE9-A96910578A3C}" srcOrd="0" destOrd="0" presId="urn:microsoft.com/office/officeart/2005/8/layout/vList2"/>
    <dgm:cxn modelId="{DBDD6F84-6AAE-4F2F-9173-5A00A5D6CF8B}" type="presParOf" srcId="{8C64915E-59D8-4CC7-9A3C-1206BC8BD168}" destId="{522D9F2A-8583-464A-B5D9-2D8550EA9170}" srcOrd="0" destOrd="0" presId="urn:microsoft.com/office/officeart/2005/8/layout/vList2"/>
    <dgm:cxn modelId="{16E70F9F-BD08-4D43-99A9-B5280DDD2994}" type="presParOf" srcId="{8C64915E-59D8-4CC7-9A3C-1206BC8BD168}" destId="{0874A1D5-7A38-4D73-A4A0-007FD0992A0D}" srcOrd="1" destOrd="0" presId="urn:microsoft.com/office/officeart/2005/8/layout/vList2"/>
    <dgm:cxn modelId="{005A48EE-8A26-494E-943B-318171C31E7E}" type="presParOf" srcId="{8C64915E-59D8-4CC7-9A3C-1206BC8BD168}" destId="{45195730-461A-4501-B103-8779022E7AD6}" srcOrd="2" destOrd="0" presId="urn:microsoft.com/office/officeart/2005/8/layout/vList2"/>
    <dgm:cxn modelId="{11A42DE9-40B9-4993-AE84-93F956B7A441}" type="presParOf" srcId="{8C64915E-59D8-4CC7-9A3C-1206BC8BD168}" destId="{C1944AEA-C339-45C7-9CD0-36DC9DBEE447}" srcOrd="3" destOrd="0" presId="urn:microsoft.com/office/officeart/2005/8/layout/vList2"/>
    <dgm:cxn modelId="{005D8599-5AB4-4504-B1E8-367C4EA4F3C5}" type="presParOf" srcId="{8C64915E-59D8-4CC7-9A3C-1206BC8BD168}" destId="{D6C3BE24-C40C-490C-B61B-73BBD3A1D8B4}" srcOrd="4" destOrd="0" presId="urn:microsoft.com/office/officeart/2005/8/layout/vList2"/>
    <dgm:cxn modelId="{9ACE6815-848E-4319-AB4F-DFEAD3FF3798}" type="presParOf" srcId="{8C64915E-59D8-4CC7-9A3C-1206BC8BD168}" destId="{9EF75AA1-F5D4-4A37-96F7-16F24AC8AB59}" srcOrd="5" destOrd="0" presId="urn:microsoft.com/office/officeart/2005/8/layout/vList2"/>
    <dgm:cxn modelId="{AD1699EB-7F5A-4187-A1CA-402B7DE775AF}" type="presParOf" srcId="{8C64915E-59D8-4CC7-9A3C-1206BC8BD168}" destId="{828D19D2-FFD7-4E10-B23F-6B2A68B1A08D}" srcOrd="6" destOrd="0" presId="urn:microsoft.com/office/officeart/2005/8/layout/vList2"/>
    <dgm:cxn modelId="{2D6175DE-56D0-4BFC-9B7B-92EC6574A451}" type="presParOf" srcId="{8C64915E-59D8-4CC7-9A3C-1206BC8BD168}" destId="{C0E0D98E-0659-4B41-BDAE-DF1DC09665ED}" srcOrd="7" destOrd="0" presId="urn:microsoft.com/office/officeart/2005/8/layout/vList2"/>
    <dgm:cxn modelId="{735438C6-1443-4FEE-A0C2-22236F9DC797}" type="presParOf" srcId="{8C64915E-59D8-4CC7-9A3C-1206BC8BD168}" destId="{D7ECC0CB-863B-416C-9802-4DA47B845AB4}" srcOrd="8" destOrd="0" presId="urn:microsoft.com/office/officeart/2005/8/layout/vList2"/>
    <dgm:cxn modelId="{04283F04-9677-46CD-A095-E7E44E1EE681}" type="presParOf" srcId="{8C64915E-59D8-4CC7-9A3C-1206BC8BD168}" destId="{3E028AB4-69F9-4FA1-9AE1-F6BFD30EA65C}" srcOrd="9" destOrd="0" presId="urn:microsoft.com/office/officeart/2005/8/layout/vList2"/>
    <dgm:cxn modelId="{90763F4E-0EE4-4002-9EDD-9BF2D14E28BC}" type="presParOf" srcId="{8C64915E-59D8-4CC7-9A3C-1206BC8BD168}" destId="{DF5F4BC6-A12F-46A6-BFFC-CC8849C256D9}" srcOrd="10" destOrd="0" presId="urn:microsoft.com/office/officeart/2005/8/layout/vList2"/>
    <dgm:cxn modelId="{F7F87A17-1A5F-49CE-A35A-F06F056D4A76}" type="presParOf" srcId="{8C64915E-59D8-4CC7-9A3C-1206BC8BD168}" destId="{30D331BC-B0CF-4545-92DF-F555CD8AE890}" srcOrd="11" destOrd="0" presId="urn:microsoft.com/office/officeart/2005/8/layout/vList2"/>
    <dgm:cxn modelId="{9819441D-EC3A-49E8-BF3F-E271CE91D172}" type="presParOf" srcId="{8C64915E-59D8-4CC7-9A3C-1206BC8BD168}" destId="{4C21C4BD-12D4-4380-BCED-18E8C77A2E29}" srcOrd="12" destOrd="0" presId="urn:microsoft.com/office/officeart/2005/8/layout/vList2"/>
    <dgm:cxn modelId="{ECC31357-562C-46D6-AC4D-30FE7A08C772}" type="presParOf" srcId="{8C64915E-59D8-4CC7-9A3C-1206BC8BD168}" destId="{A4570261-CD6C-47F3-BBC6-310CC71CD979}" srcOrd="13" destOrd="0" presId="urn:microsoft.com/office/officeart/2005/8/layout/vList2"/>
    <dgm:cxn modelId="{869A1EFA-1DDB-4349-9FCE-F3C028D2E17F}" type="presParOf" srcId="{8C64915E-59D8-4CC7-9A3C-1206BC8BD168}" destId="{71542E7B-9165-4580-84AF-FC81F0E24A3C}" srcOrd="14" destOrd="0" presId="urn:microsoft.com/office/officeart/2005/8/layout/vList2"/>
    <dgm:cxn modelId="{A0CB81F8-C49B-4B9B-8BCD-4FE8A51E5FB2}" type="presParOf" srcId="{8C64915E-59D8-4CC7-9A3C-1206BC8BD168}" destId="{9BBC9068-782C-4259-8C51-81F105E0798E}" srcOrd="15" destOrd="0" presId="urn:microsoft.com/office/officeart/2005/8/layout/vList2"/>
    <dgm:cxn modelId="{26E608B3-6B0F-440C-A692-7749C09E837A}" type="presParOf" srcId="{8C64915E-59D8-4CC7-9A3C-1206BC8BD168}" destId="{8D1AB840-303A-407C-AFE9-A96910578A3C}"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F38272-FA89-495C-A467-7147765AEF70}"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07237F2B-3B58-4F86-964A-6364BA38A5A3}">
      <dgm:prSet/>
      <dgm:spPr/>
      <dgm:t>
        <a:bodyPr/>
        <a:lstStyle/>
        <a:p>
          <a:r>
            <a:rPr lang="en-US"/>
            <a:t>Have to “do what everyone else does” even though it isn’t working for them</a:t>
          </a:r>
        </a:p>
      </dgm:t>
    </dgm:pt>
    <dgm:pt modelId="{DB6564F9-3389-4CEB-874B-81B893A0D545}" type="parTrans" cxnId="{87AA2C4E-ECFD-4F95-992D-1A3687184427}">
      <dgm:prSet/>
      <dgm:spPr/>
      <dgm:t>
        <a:bodyPr/>
        <a:lstStyle/>
        <a:p>
          <a:endParaRPr lang="en-US"/>
        </a:p>
      </dgm:t>
    </dgm:pt>
    <dgm:pt modelId="{01327C13-96F9-4539-AC27-31D10DFDF3F3}" type="sibTrans" cxnId="{87AA2C4E-ECFD-4F95-992D-1A3687184427}">
      <dgm:prSet/>
      <dgm:spPr/>
      <dgm:t>
        <a:bodyPr/>
        <a:lstStyle/>
        <a:p>
          <a:endParaRPr lang="en-US"/>
        </a:p>
      </dgm:t>
    </dgm:pt>
    <dgm:pt modelId="{F03EA44A-A4EB-458C-A2A2-8D2E74493B6A}">
      <dgm:prSet/>
      <dgm:spPr/>
      <dgm:t>
        <a:bodyPr/>
        <a:lstStyle/>
        <a:p>
          <a:r>
            <a:rPr lang="en-US"/>
            <a:t>Deficits can shadow gifts: often, there is a lot of emphasis on how they are NOT performing, they can’t shine,</a:t>
          </a:r>
        </a:p>
      </dgm:t>
    </dgm:pt>
    <dgm:pt modelId="{16296496-5E13-496A-94C4-5B8B355C0407}" type="parTrans" cxnId="{F6B8AFDE-01AC-43D0-8223-B28BE8D76EDE}">
      <dgm:prSet/>
      <dgm:spPr/>
      <dgm:t>
        <a:bodyPr/>
        <a:lstStyle/>
        <a:p>
          <a:endParaRPr lang="en-US"/>
        </a:p>
      </dgm:t>
    </dgm:pt>
    <dgm:pt modelId="{7BEE43A9-5A1D-4103-8FC2-045C70EBF481}" type="sibTrans" cxnId="{F6B8AFDE-01AC-43D0-8223-B28BE8D76EDE}">
      <dgm:prSet/>
      <dgm:spPr/>
      <dgm:t>
        <a:bodyPr/>
        <a:lstStyle/>
        <a:p>
          <a:endParaRPr lang="en-US"/>
        </a:p>
      </dgm:t>
    </dgm:pt>
    <dgm:pt modelId="{1F1B72C4-71C4-4F41-99D3-CD593E843491}">
      <dgm:prSet/>
      <dgm:spPr/>
      <dgm:t>
        <a:bodyPr/>
        <a:lstStyle/>
        <a:p>
          <a:r>
            <a:rPr lang="en-US"/>
            <a:t>Diagnosis – as you can imagine, these kids can be difficult to diagnose. When kids take tests, many factors can influence the results in both directions, including processing, compensation, intuition. Under-diagnosis, over-diagnosis, misdiagnosis, no diagnosis</a:t>
          </a:r>
        </a:p>
      </dgm:t>
    </dgm:pt>
    <dgm:pt modelId="{2CD97E1A-C8A5-44B6-9D3E-E01870A2B49F}" type="parTrans" cxnId="{864BA6DF-8569-4477-86ED-15CC1B650ABD}">
      <dgm:prSet/>
      <dgm:spPr/>
      <dgm:t>
        <a:bodyPr/>
        <a:lstStyle/>
        <a:p>
          <a:endParaRPr lang="en-US"/>
        </a:p>
      </dgm:t>
    </dgm:pt>
    <dgm:pt modelId="{A7E9E6FD-8067-4AD9-AC23-094E7FC7DA65}" type="sibTrans" cxnId="{864BA6DF-8569-4477-86ED-15CC1B650ABD}">
      <dgm:prSet/>
      <dgm:spPr/>
      <dgm:t>
        <a:bodyPr/>
        <a:lstStyle/>
        <a:p>
          <a:endParaRPr lang="en-US"/>
        </a:p>
      </dgm:t>
    </dgm:pt>
    <dgm:pt modelId="{C9165A52-86B0-4918-B1A3-9741DF428922}">
      <dgm:prSet/>
      <dgm:spPr/>
      <dgm:t>
        <a:bodyPr/>
        <a:lstStyle/>
        <a:p>
          <a:r>
            <a:rPr lang="en-US"/>
            <a:t>They can learn to resent school and learning particularly after middle school begins.</a:t>
          </a:r>
        </a:p>
      </dgm:t>
    </dgm:pt>
    <dgm:pt modelId="{1AAA9A62-3B53-4BE1-B9EE-7123508E127A}" type="parTrans" cxnId="{9A8B53EB-E01F-4002-8618-2F9853F73473}">
      <dgm:prSet/>
      <dgm:spPr/>
      <dgm:t>
        <a:bodyPr/>
        <a:lstStyle/>
        <a:p>
          <a:endParaRPr lang="en-US"/>
        </a:p>
      </dgm:t>
    </dgm:pt>
    <dgm:pt modelId="{5C63FE70-C431-4C5C-A3F1-1EBDD42EED9A}" type="sibTrans" cxnId="{9A8B53EB-E01F-4002-8618-2F9853F73473}">
      <dgm:prSet/>
      <dgm:spPr/>
      <dgm:t>
        <a:bodyPr/>
        <a:lstStyle/>
        <a:p>
          <a:endParaRPr lang="en-US"/>
        </a:p>
      </dgm:t>
    </dgm:pt>
    <dgm:pt modelId="{12F69F63-19D9-4373-AD95-B3D945B3A587}">
      <dgm:prSet/>
      <dgm:spPr/>
      <dgm:t>
        <a:bodyPr/>
        <a:lstStyle/>
        <a:p>
          <a:r>
            <a:rPr lang="en-US"/>
            <a:t>May not “look” gifted</a:t>
          </a:r>
        </a:p>
      </dgm:t>
    </dgm:pt>
    <dgm:pt modelId="{CE60D4A2-5DEF-4165-B158-515823577F3D}" type="parTrans" cxnId="{40038661-9563-4537-9E9F-AF6343961BE9}">
      <dgm:prSet/>
      <dgm:spPr/>
      <dgm:t>
        <a:bodyPr/>
        <a:lstStyle/>
        <a:p>
          <a:endParaRPr lang="en-US"/>
        </a:p>
      </dgm:t>
    </dgm:pt>
    <dgm:pt modelId="{67DCC369-650F-4B19-84F2-9F0B675C1336}" type="sibTrans" cxnId="{40038661-9563-4537-9E9F-AF6343961BE9}">
      <dgm:prSet/>
      <dgm:spPr/>
      <dgm:t>
        <a:bodyPr/>
        <a:lstStyle/>
        <a:p>
          <a:endParaRPr lang="en-US"/>
        </a:p>
      </dgm:t>
    </dgm:pt>
    <dgm:pt modelId="{799EBDC4-4ADA-44C0-A8C2-41072E961135}">
      <dgm:prSet/>
      <dgm:spPr/>
      <dgm:t>
        <a:bodyPr/>
        <a:lstStyle/>
        <a:p>
          <a:r>
            <a:rPr lang="en-US"/>
            <a:t>Standardized test problems</a:t>
          </a:r>
        </a:p>
      </dgm:t>
    </dgm:pt>
    <dgm:pt modelId="{E24A058F-4D4E-493D-8837-24B347348FDE}" type="parTrans" cxnId="{B879E367-E26F-4CA2-B3EC-A804E9B59636}">
      <dgm:prSet/>
      <dgm:spPr/>
      <dgm:t>
        <a:bodyPr/>
        <a:lstStyle/>
        <a:p>
          <a:endParaRPr lang="en-US"/>
        </a:p>
      </dgm:t>
    </dgm:pt>
    <dgm:pt modelId="{20C1D0E4-2866-4077-9367-13D828F4F5A7}" type="sibTrans" cxnId="{B879E367-E26F-4CA2-B3EC-A804E9B59636}">
      <dgm:prSet/>
      <dgm:spPr/>
      <dgm:t>
        <a:bodyPr/>
        <a:lstStyle/>
        <a:p>
          <a:endParaRPr lang="en-US"/>
        </a:p>
      </dgm:t>
    </dgm:pt>
    <dgm:pt modelId="{5142D5FE-ED0E-46C4-9611-EEC6001F6B63}">
      <dgm:prSet/>
      <dgm:spPr/>
      <dgm:t>
        <a:bodyPr/>
        <a:lstStyle/>
        <a:p>
          <a:r>
            <a:rPr lang="en-US"/>
            <a:t>They can internalize shame and feel bad about themselves</a:t>
          </a:r>
        </a:p>
      </dgm:t>
    </dgm:pt>
    <dgm:pt modelId="{BCE5F998-5294-49F6-A664-7C0FE3D6E700}" type="parTrans" cxnId="{E57C1C40-CDF6-4BF3-8FE8-94272770049E}">
      <dgm:prSet/>
      <dgm:spPr/>
      <dgm:t>
        <a:bodyPr/>
        <a:lstStyle/>
        <a:p>
          <a:endParaRPr lang="en-US"/>
        </a:p>
      </dgm:t>
    </dgm:pt>
    <dgm:pt modelId="{C8213811-FFB2-4897-BB25-316BD76D9BAA}" type="sibTrans" cxnId="{E57C1C40-CDF6-4BF3-8FE8-94272770049E}">
      <dgm:prSet/>
      <dgm:spPr/>
      <dgm:t>
        <a:bodyPr/>
        <a:lstStyle/>
        <a:p>
          <a:endParaRPr lang="en-US"/>
        </a:p>
      </dgm:t>
    </dgm:pt>
    <dgm:pt modelId="{3EAB8D35-7A87-4985-8EC6-8466F91D9032}">
      <dgm:prSet/>
      <dgm:spPr/>
      <dgm:t>
        <a:bodyPr/>
        <a:lstStyle/>
        <a:p>
          <a:r>
            <a:rPr lang="en-US"/>
            <a:t>They don’t know the value of their strengths</a:t>
          </a:r>
        </a:p>
      </dgm:t>
    </dgm:pt>
    <dgm:pt modelId="{EF7A45FC-7C8C-4270-AC82-2323872962F5}" type="parTrans" cxnId="{F8627022-6401-4234-A4D1-4314E16B8B29}">
      <dgm:prSet/>
      <dgm:spPr/>
      <dgm:t>
        <a:bodyPr/>
        <a:lstStyle/>
        <a:p>
          <a:endParaRPr lang="en-US"/>
        </a:p>
      </dgm:t>
    </dgm:pt>
    <dgm:pt modelId="{D6C256E0-856D-4000-A204-3DDA3E5A6798}" type="sibTrans" cxnId="{F8627022-6401-4234-A4D1-4314E16B8B29}">
      <dgm:prSet/>
      <dgm:spPr/>
      <dgm:t>
        <a:bodyPr/>
        <a:lstStyle/>
        <a:p>
          <a:endParaRPr lang="en-US"/>
        </a:p>
      </dgm:t>
    </dgm:pt>
    <dgm:pt modelId="{C2EDA85E-9873-4B37-B61B-B46461719CFD}">
      <dgm:prSet/>
      <dgm:spPr/>
      <dgm:t>
        <a:bodyPr/>
        <a:lstStyle/>
        <a:p>
          <a:r>
            <a:rPr lang="en-US"/>
            <a:t>They don’t develop gifts/talents/strengths</a:t>
          </a:r>
        </a:p>
      </dgm:t>
    </dgm:pt>
    <dgm:pt modelId="{AE926ECC-71A2-4015-8C49-A98722795164}" type="parTrans" cxnId="{D7C1B163-9D1F-4E2F-8B33-72E5E0A7C03B}">
      <dgm:prSet/>
      <dgm:spPr/>
      <dgm:t>
        <a:bodyPr/>
        <a:lstStyle/>
        <a:p>
          <a:endParaRPr lang="en-US"/>
        </a:p>
      </dgm:t>
    </dgm:pt>
    <dgm:pt modelId="{DF551A88-F3F3-4EBE-9A88-942F88642FE9}" type="sibTrans" cxnId="{D7C1B163-9D1F-4E2F-8B33-72E5E0A7C03B}">
      <dgm:prSet/>
      <dgm:spPr/>
      <dgm:t>
        <a:bodyPr/>
        <a:lstStyle/>
        <a:p>
          <a:endParaRPr lang="en-US"/>
        </a:p>
      </dgm:t>
    </dgm:pt>
    <dgm:pt modelId="{9717457A-6D25-4681-834D-141CCE1DB656}">
      <dgm:prSet/>
      <dgm:spPr/>
      <dgm:t>
        <a:bodyPr/>
        <a:lstStyle/>
        <a:p>
          <a:r>
            <a:rPr lang="en-US"/>
            <a:t>They don’t feel capable</a:t>
          </a:r>
        </a:p>
      </dgm:t>
    </dgm:pt>
    <dgm:pt modelId="{FC70EBBE-EC94-43F2-AFA0-AA3D9E82C016}" type="parTrans" cxnId="{534C7455-D254-42B2-93F9-FEEED2E6BAF9}">
      <dgm:prSet/>
      <dgm:spPr/>
      <dgm:t>
        <a:bodyPr/>
        <a:lstStyle/>
        <a:p>
          <a:endParaRPr lang="en-US"/>
        </a:p>
      </dgm:t>
    </dgm:pt>
    <dgm:pt modelId="{248697F2-690F-4AA8-914E-0DE9EF598303}" type="sibTrans" cxnId="{534C7455-D254-42B2-93F9-FEEED2E6BAF9}">
      <dgm:prSet/>
      <dgm:spPr/>
      <dgm:t>
        <a:bodyPr/>
        <a:lstStyle/>
        <a:p>
          <a:endParaRPr lang="en-US"/>
        </a:p>
      </dgm:t>
    </dgm:pt>
    <dgm:pt modelId="{A9C34963-471D-4E4F-8702-3686DD3FB31E}">
      <dgm:prSet/>
      <dgm:spPr/>
      <dgm:t>
        <a:bodyPr/>
        <a:lstStyle/>
        <a:p>
          <a:r>
            <a:rPr lang="en-US"/>
            <a:t>Don’t know how to advocate for themselves, how to articulate what they need</a:t>
          </a:r>
        </a:p>
      </dgm:t>
    </dgm:pt>
    <dgm:pt modelId="{B1E015BB-DAD6-4D0A-A907-D2ED1DE24FAA}" type="parTrans" cxnId="{E6364CD9-21AB-4459-85CF-1FC08FA552B2}">
      <dgm:prSet/>
      <dgm:spPr/>
      <dgm:t>
        <a:bodyPr/>
        <a:lstStyle/>
        <a:p>
          <a:endParaRPr lang="en-US"/>
        </a:p>
      </dgm:t>
    </dgm:pt>
    <dgm:pt modelId="{C8DAE1EC-55A3-4711-9D9F-27D93C62931B}" type="sibTrans" cxnId="{E6364CD9-21AB-4459-85CF-1FC08FA552B2}">
      <dgm:prSet/>
      <dgm:spPr/>
      <dgm:t>
        <a:bodyPr/>
        <a:lstStyle/>
        <a:p>
          <a:endParaRPr lang="en-US"/>
        </a:p>
      </dgm:t>
    </dgm:pt>
    <dgm:pt modelId="{36AD3CC8-46FC-4263-A957-A707F2ED5302}" type="pres">
      <dgm:prSet presAssocID="{03F38272-FA89-495C-A467-7147765AEF70}" presName="linear" presStyleCnt="0">
        <dgm:presLayoutVars>
          <dgm:animLvl val="lvl"/>
          <dgm:resizeHandles val="exact"/>
        </dgm:presLayoutVars>
      </dgm:prSet>
      <dgm:spPr/>
    </dgm:pt>
    <dgm:pt modelId="{90382DCA-701A-489B-8263-D7390E29EECB}" type="pres">
      <dgm:prSet presAssocID="{07237F2B-3B58-4F86-964A-6364BA38A5A3}" presName="parentText" presStyleLbl="node1" presStyleIdx="0" presStyleCnt="11">
        <dgm:presLayoutVars>
          <dgm:chMax val="0"/>
          <dgm:bulletEnabled val="1"/>
        </dgm:presLayoutVars>
      </dgm:prSet>
      <dgm:spPr/>
    </dgm:pt>
    <dgm:pt modelId="{C99F358B-550A-4C72-AEF3-CE805DF1E071}" type="pres">
      <dgm:prSet presAssocID="{01327C13-96F9-4539-AC27-31D10DFDF3F3}" presName="spacer" presStyleCnt="0"/>
      <dgm:spPr/>
    </dgm:pt>
    <dgm:pt modelId="{04401A50-5C76-48D2-BE74-594F2474C914}" type="pres">
      <dgm:prSet presAssocID="{F03EA44A-A4EB-458C-A2A2-8D2E74493B6A}" presName="parentText" presStyleLbl="node1" presStyleIdx="1" presStyleCnt="11">
        <dgm:presLayoutVars>
          <dgm:chMax val="0"/>
          <dgm:bulletEnabled val="1"/>
        </dgm:presLayoutVars>
      </dgm:prSet>
      <dgm:spPr/>
    </dgm:pt>
    <dgm:pt modelId="{C0DFD0A5-F969-49E8-A3B8-55BE09A5805E}" type="pres">
      <dgm:prSet presAssocID="{7BEE43A9-5A1D-4103-8FC2-045C70EBF481}" presName="spacer" presStyleCnt="0"/>
      <dgm:spPr/>
    </dgm:pt>
    <dgm:pt modelId="{28B0D278-656E-4B85-BF50-62140624363C}" type="pres">
      <dgm:prSet presAssocID="{1F1B72C4-71C4-4F41-99D3-CD593E843491}" presName="parentText" presStyleLbl="node1" presStyleIdx="2" presStyleCnt="11">
        <dgm:presLayoutVars>
          <dgm:chMax val="0"/>
          <dgm:bulletEnabled val="1"/>
        </dgm:presLayoutVars>
      </dgm:prSet>
      <dgm:spPr/>
    </dgm:pt>
    <dgm:pt modelId="{456A282F-D654-45AA-B554-AA71D44B05C2}" type="pres">
      <dgm:prSet presAssocID="{A7E9E6FD-8067-4AD9-AC23-094E7FC7DA65}" presName="spacer" presStyleCnt="0"/>
      <dgm:spPr/>
    </dgm:pt>
    <dgm:pt modelId="{4C8FF0B4-6AEB-4CD5-9373-C869F39F4278}" type="pres">
      <dgm:prSet presAssocID="{C9165A52-86B0-4918-B1A3-9741DF428922}" presName="parentText" presStyleLbl="node1" presStyleIdx="3" presStyleCnt="11">
        <dgm:presLayoutVars>
          <dgm:chMax val="0"/>
          <dgm:bulletEnabled val="1"/>
        </dgm:presLayoutVars>
      </dgm:prSet>
      <dgm:spPr/>
    </dgm:pt>
    <dgm:pt modelId="{386C5AAA-B248-49E4-8D8C-D5FBCD43B4EA}" type="pres">
      <dgm:prSet presAssocID="{5C63FE70-C431-4C5C-A3F1-1EBDD42EED9A}" presName="spacer" presStyleCnt="0"/>
      <dgm:spPr/>
    </dgm:pt>
    <dgm:pt modelId="{E4CE9641-A164-468C-AC55-8903BA0AD25A}" type="pres">
      <dgm:prSet presAssocID="{12F69F63-19D9-4373-AD95-B3D945B3A587}" presName="parentText" presStyleLbl="node1" presStyleIdx="4" presStyleCnt="11">
        <dgm:presLayoutVars>
          <dgm:chMax val="0"/>
          <dgm:bulletEnabled val="1"/>
        </dgm:presLayoutVars>
      </dgm:prSet>
      <dgm:spPr/>
    </dgm:pt>
    <dgm:pt modelId="{4C0587D1-B50B-4747-8ECE-0EB67245E55B}" type="pres">
      <dgm:prSet presAssocID="{67DCC369-650F-4B19-84F2-9F0B675C1336}" presName="spacer" presStyleCnt="0"/>
      <dgm:spPr/>
    </dgm:pt>
    <dgm:pt modelId="{F45BD4C2-36C1-4B20-8349-2A32F71B4EA8}" type="pres">
      <dgm:prSet presAssocID="{799EBDC4-4ADA-44C0-A8C2-41072E961135}" presName="parentText" presStyleLbl="node1" presStyleIdx="5" presStyleCnt="11">
        <dgm:presLayoutVars>
          <dgm:chMax val="0"/>
          <dgm:bulletEnabled val="1"/>
        </dgm:presLayoutVars>
      </dgm:prSet>
      <dgm:spPr/>
    </dgm:pt>
    <dgm:pt modelId="{A710E640-9E48-4B9A-8B6B-99C645060692}" type="pres">
      <dgm:prSet presAssocID="{20C1D0E4-2866-4077-9367-13D828F4F5A7}" presName="spacer" presStyleCnt="0"/>
      <dgm:spPr/>
    </dgm:pt>
    <dgm:pt modelId="{E96508F8-9067-4882-805F-E73B88A568AF}" type="pres">
      <dgm:prSet presAssocID="{5142D5FE-ED0E-46C4-9611-EEC6001F6B63}" presName="parentText" presStyleLbl="node1" presStyleIdx="6" presStyleCnt="11">
        <dgm:presLayoutVars>
          <dgm:chMax val="0"/>
          <dgm:bulletEnabled val="1"/>
        </dgm:presLayoutVars>
      </dgm:prSet>
      <dgm:spPr/>
    </dgm:pt>
    <dgm:pt modelId="{86076A35-F042-4644-94AE-1A6571AEA5D1}" type="pres">
      <dgm:prSet presAssocID="{C8213811-FFB2-4897-BB25-316BD76D9BAA}" presName="spacer" presStyleCnt="0"/>
      <dgm:spPr/>
    </dgm:pt>
    <dgm:pt modelId="{394C61D8-6988-4BDE-9F37-BBCB1E44F953}" type="pres">
      <dgm:prSet presAssocID="{3EAB8D35-7A87-4985-8EC6-8466F91D9032}" presName="parentText" presStyleLbl="node1" presStyleIdx="7" presStyleCnt="11">
        <dgm:presLayoutVars>
          <dgm:chMax val="0"/>
          <dgm:bulletEnabled val="1"/>
        </dgm:presLayoutVars>
      </dgm:prSet>
      <dgm:spPr/>
    </dgm:pt>
    <dgm:pt modelId="{45CE7E21-210D-4494-88CA-2DBFEA44ACD3}" type="pres">
      <dgm:prSet presAssocID="{D6C256E0-856D-4000-A204-3DDA3E5A6798}" presName="spacer" presStyleCnt="0"/>
      <dgm:spPr/>
    </dgm:pt>
    <dgm:pt modelId="{BC35EB6B-6086-4074-927A-FC57118B179F}" type="pres">
      <dgm:prSet presAssocID="{C2EDA85E-9873-4B37-B61B-B46461719CFD}" presName="parentText" presStyleLbl="node1" presStyleIdx="8" presStyleCnt="11">
        <dgm:presLayoutVars>
          <dgm:chMax val="0"/>
          <dgm:bulletEnabled val="1"/>
        </dgm:presLayoutVars>
      </dgm:prSet>
      <dgm:spPr/>
    </dgm:pt>
    <dgm:pt modelId="{2AD53157-D089-42B2-8E53-94F87EF7885C}" type="pres">
      <dgm:prSet presAssocID="{DF551A88-F3F3-4EBE-9A88-942F88642FE9}" presName="spacer" presStyleCnt="0"/>
      <dgm:spPr/>
    </dgm:pt>
    <dgm:pt modelId="{01067EC0-F00F-487C-9DDE-0217326A07F2}" type="pres">
      <dgm:prSet presAssocID="{9717457A-6D25-4681-834D-141CCE1DB656}" presName="parentText" presStyleLbl="node1" presStyleIdx="9" presStyleCnt="11">
        <dgm:presLayoutVars>
          <dgm:chMax val="0"/>
          <dgm:bulletEnabled val="1"/>
        </dgm:presLayoutVars>
      </dgm:prSet>
      <dgm:spPr/>
    </dgm:pt>
    <dgm:pt modelId="{57D3887D-EDD3-47A4-B263-A2661457F117}" type="pres">
      <dgm:prSet presAssocID="{248697F2-690F-4AA8-914E-0DE9EF598303}" presName="spacer" presStyleCnt="0"/>
      <dgm:spPr/>
    </dgm:pt>
    <dgm:pt modelId="{24CAFAF2-BD38-4639-B181-7CBFCF195C08}" type="pres">
      <dgm:prSet presAssocID="{A9C34963-471D-4E4F-8702-3686DD3FB31E}" presName="parentText" presStyleLbl="node1" presStyleIdx="10" presStyleCnt="11">
        <dgm:presLayoutVars>
          <dgm:chMax val="0"/>
          <dgm:bulletEnabled val="1"/>
        </dgm:presLayoutVars>
      </dgm:prSet>
      <dgm:spPr/>
    </dgm:pt>
  </dgm:ptLst>
  <dgm:cxnLst>
    <dgm:cxn modelId="{A5992803-FDFB-489E-8E41-10D4935EB0CA}" type="presOf" srcId="{1F1B72C4-71C4-4F41-99D3-CD593E843491}" destId="{28B0D278-656E-4B85-BF50-62140624363C}" srcOrd="0" destOrd="0" presId="urn:microsoft.com/office/officeart/2005/8/layout/vList2"/>
    <dgm:cxn modelId="{6C60F311-1F44-4260-A1D8-CA409088D42D}" type="presOf" srcId="{03F38272-FA89-495C-A467-7147765AEF70}" destId="{36AD3CC8-46FC-4263-A957-A707F2ED5302}" srcOrd="0" destOrd="0" presId="urn:microsoft.com/office/officeart/2005/8/layout/vList2"/>
    <dgm:cxn modelId="{F8627022-6401-4234-A4D1-4314E16B8B29}" srcId="{03F38272-FA89-495C-A467-7147765AEF70}" destId="{3EAB8D35-7A87-4985-8EC6-8466F91D9032}" srcOrd="7" destOrd="0" parTransId="{EF7A45FC-7C8C-4270-AC82-2323872962F5}" sibTransId="{D6C256E0-856D-4000-A204-3DDA3E5A6798}"/>
    <dgm:cxn modelId="{927C0929-73F1-440B-BDE9-66963E054149}" type="presOf" srcId="{F03EA44A-A4EB-458C-A2A2-8D2E74493B6A}" destId="{04401A50-5C76-48D2-BE74-594F2474C914}" srcOrd="0" destOrd="0" presId="urn:microsoft.com/office/officeart/2005/8/layout/vList2"/>
    <dgm:cxn modelId="{E674AB30-25C1-44F0-8EC3-EF12C7BCAA4C}" type="presOf" srcId="{C2EDA85E-9873-4B37-B61B-B46461719CFD}" destId="{BC35EB6B-6086-4074-927A-FC57118B179F}" srcOrd="0" destOrd="0" presId="urn:microsoft.com/office/officeart/2005/8/layout/vList2"/>
    <dgm:cxn modelId="{E57C1C40-CDF6-4BF3-8FE8-94272770049E}" srcId="{03F38272-FA89-495C-A467-7147765AEF70}" destId="{5142D5FE-ED0E-46C4-9611-EEC6001F6B63}" srcOrd="6" destOrd="0" parTransId="{BCE5F998-5294-49F6-A664-7C0FE3D6E700}" sibTransId="{C8213811-FFB2-4897-BB25-316BD76D9BAA}"/>
    <dgm:cxn modelId="{B4D1734B-AFC1-4B2E-8B4A-173FE576ED49}" type="presOf" srcId="{799EBDC4-4ADA-44C0-A8C2-41072E961135}" destId="{F45BD4C2-36C1-4B20-8349-2A32F71B4EA8}" srcOrd="0" destOrd="0" presId="urn:microsoft.com/office/officeart/2005/8/layout/vList2"/>
    <dgm:cxn modelId="{87AA2C4E-ECFD-4F95-992D-1A3687184427}" srcId="{03F38272-FA89-495C-A467-7147765AEF70}" destId="{07237F2B-3B58-4F86-964A-6364BA38A5A3}" srcOrd="0" destOrd="0" parTransId="{DB6564F9-3389-4CEB-874B-81B893A0D545}" sibTransId="{01327C13-96F9-4539-AC27-31D10DFDF3F3}"/>
    <dgm:cxn modelId="{534C7455-D254-42B2-93F9-FEEED2E6BAF9}" srcId="{03F38272-FA89-495C-A467-7147765AEF70}" destId="{9717457A-6D25-4681-834D-141CCE1DB656}" srcOrd="9" destOrd="0" parTransId="{FC70EBBE-EC94-43F2-AFA0-AA3D9E82C016}" sibTransId="{248697F2-690F-4AA8-914E-0DE9EF598303}"/>
    <dgm:cxn modelId="{E49C6656-183F-4EA1-98D5-EEA2BA1A294C}" type="presOf" srcId="{12F69F63-19D9-4373-AD95-B3D945B3A587}" destId="{E4CE9641-A164-468C-AC55-8903BA0AD25A}" srcOrd="0" destOrd="0" presId="urn:microsoft.com/office/officeart/2005/8/layout/vList2"/>
    <dgm:cxn modelId="{3D037A58-9F05-483B-BE3C-4C196789A5EF}" type="presOf" srcId="{C9165A52-86B0-4918-B1A3-9741DF428922}" destId="{4C8FF0B4-6AEB-4CD5-9373-C869F39F4278}" srcOrd="0" destOrd="0" presId="urn:microsoft.com/office/officeart/2005/8/layout/vList2"/>
    <dgm:cxn modelId="{40038661-9563-4537-9E9F-AF6343961BE9}" srcId="{03F38272-FA89-495C-A467-7147765AEF70}" destId="{12F69F63-19D9-4373-AD95-B3D945B3A587}" srcOrd="4" destOrd="0" parTransId="{CE60D4A2-5DEF-4165-B158-515823577F3D}" sibTransId="{67DCC369-650F-4B19-84F2-9F0B675C1336}"/>
    <dgm:cxn modelId="{D7C1B163-9D1F-4E2F-8B33-72E5E0A7C03B}" srcId="{03F38272-FA89-495C-A467-7147765AEF70}" destId="{C2EDA85E-9873-4B37-B61B-B46461719CFD}" srcOrd="8" destOrd="0" parTransId="{AE926ECC-71A2-4015-8C49-A98722795164}" sibTransId="{DF551A88-F3F3-4EBE-9A88-942F88642FE9}"/>
    <dgm:cxn modelId="{B879E367-E26F-4CA2-B3EC-A804E9B59636}" srcId="{03F38272-FA89-495C-A467-7147765AEF70}" destId="{799EBDC4-4ADA-44C0-A8C2-41072E961135}" srcOrd="5" destOrd="0" parTransId="{E24A058F-4D4E-493D-8837-24B347348FDE}" sibTransId="{20C1D0E4-2866-4077-9367-13D828F4F5A7}"/>
    <dgm:cxn modelId="{3CC10C72-2904-418E-B285-378377DDC3AE}" type="presOf" srcId="{A9C34963-471D-4E4F-8702-3686DD3FB31E}" destId="{24CAFAF2-BD38-4639-B181-7CBFCF195C08}" srcOrd="0" destOrd="0" presId="urn:microsoft.com/office/officeart/2005/8/layout/vList2"/>
    <dgm:cxn modelId="{E20D789F-71F9-4E18-9503-F82094EE181C}" type="presOf" srcId="{07237F2B-3B58-4F86-964A-6364BA38A5A3}" destId="{90382DCA-701A-489B-8263-D7390E29EECB}" srcOrd="0" destOrd="0" presId="urn:microsoft.com/office/officeart/2005/8/layout/vList2"/>
    <dgm:cxn modelId="{02DC95A6-1EEB-45E3-AB89-EAAD8036B712}" type="presOf" srcId="{9717457A-6D25-4681-834D-141CCE1DB656}" destId="{01067EC0-F00F-487C-9DDE-0217326A07F2}" srcOrd="0" destOrd="0" presId="urn:microsoft.com/office/officeart/2005/8/layout/vList2"/>
    <dgm:cxn modelId="{D805A7D2-A7C9-4560-AFBD-26F9A4562772}" type="presOf" srcId="{3EAB8D35-7A87-4985-8EC6-8466F91D9032}" destId="{394C61D8-6988-4BDE-9F37-BBCB1E44F953}" srcOrd="0" destOrd="0" presId="urn:microsoft.com/office/officeart/2005/8/layout/vList2"/>
    <dgm:cxn modelId="{C71193D7-9202-4791-BF82-05E2FA205BC1}" type="presOf" srcId="{5142D5FE-ED0E-46C4-9611-EEC6001F6B63}" destId="{E96508F8-9067-4882-805F-E73B88A568AF}" srcOrd="0" destOrd="0" presId="urn:microsoft.com/office/officeart/2005/8/layout/vList2"/>
    <dgm:cxn modelId="{E6364CD9-21AB-4459-85CF-1FC08FA552B2}" srcId="{03F38272-FA89-495C-A467-7147765AEF70}" destId="{A9C34963-471D-4E4F-8702-3686DD3FB31E}" srcOrd="10" destOrd="0" parTransId="{B1E015BB-DAD6-4D0A-A907-D2ED1DE24FAA}" sibTransId="{C8DAE1EC-55A3-4711-9D9F-27D93C62931B}"/>
    <dgm:cxn modelId="{F6B8AFDE-01AC-43D0-8223-B28BE8D76EDE}" srcId="{03F38272-FA89-495C-A467-7147765AEF70}" destId="{F03EA44A-A4EB-458C-A2A2-8D2E74493B6A}" srcOrd="1" destOrd="0" parTransId="{16296496-5E13-496A-94C4-5B8B355C0407}" sibTransId="{7BEE43A9-5A1D-4103-8FC2-045C70EBF481}"/>
    <dgm:cxn modelId="{864BA6DF-8569-4477-86ED-15CC1B650ABD}" srcId="{03F38272-FA89-495C-A467-7147765AEF70}" destId="{1F1B72C4-71C4-4F41-99D3-CD593E843491}" srcOrd="2" destOrd="0" parTransId="{2CD97E1A-C8A5-44B6-9D3E-E01870A2B49F}" sibTransId="{A7E9E6FD-8067-4AD9-AC23-094E7FC7DA65}"/>
    <dgm:cxn modelId="{9A8B53EB-E01F-4002-8618-2F9853F73473}" srcId="{03F38272-FA89-495C-A467-7147765AEF70}" destId="{C9165A52-86B0-4918-B1A3-9741DF428922}" srcOrd="3" destOrd="0" parTransId="{1AAA9A62-3B53-4BE1-B9EE-7123508E127A}" sibTransId="{5C63FE70-C431-4C5C-A3F1-1EBDD42EED9A}"/>
    <dgm:cxn modelId="{5E28349F-33B4-47BC-9D5C-79A9690459FF}" type="presParOf" srcId="{36AD3CC8-46FC-4263-A957-A707F2ED5302}" destId="{90382DCA-701A-489B-8263-D7390E29EECB}" srcOrd="0" destOrd="0" presId="urn:microsoft.com/office/officeart/2005/8/layout/vList2"/>
    <dgm:cxn modelId="{FE44402B-556E-4527-884A-35A89C950C18}" type="presParOf" srcId="{36AD3CC8-46FC-4263-A957-A707F2ED5302}" destId="{C99F358B-550A-4C72-AEF3-CE805DF1E071}" srcOrd="1" destOrd="0" presId="urn:microsoft.com/office/officeart/2005/8/layout/vList2"/>
    <dgm:cxn modelId="{A0084569-486F-4C82-B86D-5B798B3C8361}" type="presParOf" srcId="{36AD3CC8-46FC-4263-A957-A707F2ED5302}" destId="{04401A50-5C76-48D2-BE74-594F2474C914}" srcOrd="2" destOrd="0" presId="urn:microsoft.com/office/officeart/2005/8/layout/vList2"/>
    <dgm:cxn modelId="{CA44FEEF-96FA-43B4-A418-D04EE7934A9B}" type="presParOf" srcId="{36AD3CC8-46FC-4263-A957-A707F2ED5302}" destId="{C0DFD0A5-F969-49E8-A3B8-55BE09A5805E}" srcOrd="3" destOrd="0" presId="urn:microsoft.com/office/officeart/2005/8/layout/vList2"/>
    <dgm:cxn modelId="{D39D5571-F8AC-4FB5-9A78-3B6A83BC6FBD}" type="presParOf" srcId="{36AD3CC8-46FC-4263-A957-A707F2ED5302}" destId="{28B0D278-656E-4B85-BF50-62140624363C}" srcOrd="4" destOrd="0" presId="urn:microsoft.com/office/officeart/2005/8/layout/vList2"/>
    <dgm:cxn modelId="{BD674881-1B47-47FF-BA7D-A54B07CD0855}" type="presParOf" srcId="{36AD3CC8-46FC-4263-A957-A707F2ED5302}" destId="{456A282F-D654-45AA-B554-AA71D44B05C2}" srcOrd="5" destOrd="0" presId="urn:microsoft.com/office/officeart/2005/8/layout/vList2"/>
    <dgm:cxn modelId="{A4BA947B-453F-4718-A6CB-E87D843682ED}" type="presParOf" srcId="{36AD3CC8-46FC-4263-A957-A707F2ED5302}" destId="{4C8FF0B4-6AEB-4CD5-9373-C869F39F4278}" srcOrd="6" destOrd="0" presId="urn:microsoft.com/office/officeart/2005/8/layout/vList2"/>
    <dgm:cxn modelId="{986A8148-0F8C-4726-9C48-0AC0FDFA5AE5}" type="presParOf" srcId="{36AD3CC8-46FC-4263-A957-A707F2ED5302}" destId="{386C5AAA-B248-49E4-8D8C-D5FBCD43B4EA}" srcOrd="7" destOrd="0" presId="urn:microsoft.com/office/officeart/2005/8/layout/vList2"/>
    <dgm:cxn modelId="{D0F54B83-2BB4-4458-991B-AA2FD0920AFB}" type="presParOf" srcId="{36AD3CC8-46FC-4263-A957-A707F2ED5302}" destId="{E4CE9641-A164-468C-AC55-8903BA0AD25A}" srcOrd="8" destOrd="0" presId="urn:microsoft.com/office/officeart/2005/8/layout/vList2"/>
    <dgm:cxn modelId="{FF390EAA-4963-4E36-B91C-C17C042A2555}" type="presParOf" srcId="{36AD3CC8-46FC-4263-A957-A707F2ED5302}" destId="{4C0587D1-B50B-4747-8ECE-0EB67245E55B}" srcOrd="9" destOrd="0" presId="urn:microsoft.com/office/officeart/2005/8/layout/vList2"/>
    <dgm:cxn modelId="{55B80F7F-C301-4B00-81A5-5BF3869C1585}" type="presParOf" srcId="{36AD3CC8-46FC-4263-A957-A707F2ED5302}" destId="{F45BD4C2-36C1-4B20-8349-2A32F71B4EA8}" srcOrd="10" destOrd="0" presId="urn:microsoft.com/office/officeart/2005/8/layout/vList2"/>
    <dgm:cxn modelId="{4CF026AD-CDEF-425A-BEA3-538D9488A482}" type="presParOf" srcId="{36AD3CC8-46FC-4263-A957-A707F2ED5302}" destId="{A710E640-9E48-4B9A-8B6B-99C645060692}" srcOrd="11" destOrd="0" presId="urn:microsoft.com/office/officeart/2005/8/layout/vList2"/>
    <dgm:cxn modelId="{A5EA10F9-A6E7-40F0-AC1F-CA83AFE05D81}" type="presParOf" srcId="{36AD3CC8-46FC-4263-A957-A707F2ED5302}" destId="{E96508F8-9067-4882-805F-E73B88A568AF}" srcOrd="12" destOrd="0" presId="urn:microsoft.com/office/officeart/2005/8/layout/vList2"/>
    <dgm:cxn modelId="{2CF7A3E8-2E2B-474B-88FA-B07B31980494}" type="presParOf" srcId="{36AD3CC8-46FC-4263-A957-A707F2ED5302}" destId="{86076A35-F042-4644-94AE-1A6571AEA5D1}" srcOrd="13" destOrd="0" presId="urn:microsoft.com/office/officeart/2005/8/layout/vList2"/>
    <dgm:cxn modelId="{5A4EB2C7-D895-40D1-8144-D69FBA5F8D05}" type="presParOf" srcId="{36AD3CC8-46FC-4263-A957-A707F2ED5302}" destId="{394C61D8-6988-4BDE-9F37-BBCB1E44F953}" srcOrd="14" destOrd="0" presId="urn:microsoft.com/office/officeart/2005/8/layout/vList2"/>
    <dgm:cxn modelId="{735CA00A-970F-4771-85E5-36732EBA595C}" type="presParOf" srcId="{36AD3CC8-46FC-4263-A957-A707F2ED5302}" destId="{45CE7E21-210D-4494-88CA-2DBFEA44ACD3}" srcOrd="15" destOrd="0" presId="urn:microsoft.com/office/officeart/2005/8/layout/vList2"/>
    <dgm:cxn modelId="{DFA14A89-155A-4F5E-8BF6-87AC39559AF6}" type="presParOf" srcId="{36AD3CC8-46FC-4263-A957-A707F2ED5302}" destId="{BC35EB6B-6086-4074-927A-FC57118B179F}" srcOrd="16" destOrd="0" presId="urn:microsoft.com/office/officeart/2005/8/layout/vList2"/>
    <dgm:cxn modelId="{7AACE533-A6F1-41C3-8868-297049E32B3C}" type="presParOf" srcId="{36AD3CC8-46FC-4263-A957-A707F2ED5302}" destId="{2AD53157-D089-42B2-8E53-94F87EF7885C}" srcOrd="17" destOrd="0" presId="urn:microsoft.com/office/officeart/2005/8/layout/vList2"/>
    <dgm:cxn modelId="{D7843E39-50A2-4904-9185-7225BF783632}" type="presParOf" srcId="{36AD3CC8-46FC-4263-A957-A707F2ED5302}" destId="{01067EC0-F00F-487C-9DDE-0217326A07F2}" srcOrd="18" destOrd="0" presId="urn:microsoft.com/office/officeart/2005/8/layout/vList2"/>
    <dgm:cxn modelId="{8FA8B3C9-E7E4-47F7-B122-84863B912A72}" type="presParOf" srcId="{36AD3CC8-46FC-4263-A957-A707F2ED5302}" destId="{57D3887D-EDD3-47A4-B263-A2661457F117}" srcOrd="19" destOrd="0" presId="urn:microsoft.com/office/officeart/2005/8/layout/vList2"/>
    <dgm:cxn modelId="{A18BCB68-56C2-401A-8D4E-1A95C23D1266}" type="presParOf" srcId="{36AD3CC8-46FC-4263-A957-A707F2ED5302}" destId="{24CAFAF2-BD38-4639-B181-7CBFCF195C08}"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D6684E-DE8E-427C-B8F1-D66ACAEB90D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97BA0D2-E357-4CF7-9D6E-EB3BFE8870E5}">
      <dgm:prSet/>
      <dgm:spPr/>
      <dgm:t>
        <a:bodyPr/>
        <a:lstStyle/>
        <a:p>
          <a:r>
            <a:rPr lang="en-US"/>
            <a:t>Focus on their strengths, gifts, talents, interests, and passions</a:t>
          </a:r>
        </a:p>
      </dgm:t>
    </dgm:pt>
    <dgm:pt modelId="{426630AD-9A38-4F4D-A8D7-3AEBC1D15016}" type="parTrans" cxnId="{E670D02B-9973-4E78-8EE2-39269EA69D6A}">
      <dgm:prSet/>
      <dgm:spPr/>
      <dgm:t>
        <a:bodyPr/>
        <a:lstStyle/>
        <a:p>
          <a:endParaRPr lang="en-US"/>
        </a:p>
      </dgm:t>
    </dgm:pt>
    <dgm:pt modelId="{9E56ED7B-0B13-4DCC-8F9D-5591AA602222}" type="sibTrans" cxnId="{E670D02B-9973-4E78-8EE2-39269EA69D6A}">
      <dgm:prSet/>
      <dgm:spPr/>
      <dgm:t>
        <a:bodyPr/>
        <a:lstStyle/>
        <a:p>
          <a:endParaRPr lang="en-US"/>
        </a:p>
      </dgm:t>
    </dgm:pt>
    <dgm:pt modelId="{529C9888-4230-4B5C-8326-661F938552BA}">
      <dgm:prSet/>
      <dgm:spPr/>
      <dgm:t>
        <a:bodyPr/>
        <a:lstStyle/>
        <a:p>
          <a:r>
            <a:rPr lang="en-US"/>
            <a:t>Avoid focusing on what they struggle with most. Trust me, they will focus on it enough for both of you!</a:t>
          </a:r>
        </a:p>
      </dgm:t>
    </dgm:pt>
    <dgm:pt modelId="{9C7AAA7B-0F3A-4C19-8D05-EB31DF3C1C3A}" type="parTrans" cxnId="{65FD0522-02CC-4089-A91A-9ECA189F1E69}">
      <dgm:prSet/>
      <dgm:spPr/>
      <dgm:t>
        <a:bodyPr/>
        <a:lstStyle/>
        <a:p>
          <a:endParaRPr lang="en-US"/>
        </a:p>
      </dgm:t>
    </dgm:pt>
    <dgm:pt modelId="{AB7B1090-6050-4843-9AE3-869430EFBC0F}" type="sibTrans" cxnId="{65FD0522-02CC-4089-A91A-9ECA189F1E69}">
      <dgm:prSet/>
      <dgm:spPr/>
      <dgm:t>
        <a:bodyPr/>
        <a:lstStyle/>
        <a:p>
          <a:endParaRPr lang="en-US"/>
        </a:p>
      </dgm:t>
    </dgm:pt>
    <dgm:pt modelId="{C72A4748-77C1-4C6C-A4E5-87B71BA5D460}">
      <dgm:prSet/>
      <dgm:spPr/>
      <dgm:t>
        <a:bodyPr/>
        <a:lstStyle/>
        <a:p>
          <a:r>
            <a:rPr lang="en-US"/>
            <a:t>Using the SEM model – where the students can focus 1) on something that is of interest to them, 2) dive in to conduct research and really find out more in the ways that work best for them and 3) create a project, writing piece, visual display, presentation, artistic display for an authentic audience will raise their self-efficacy and focus on what they love and who they are. This mode of learning will increase self-efficacy and encourage them to try new things and to take risks, as well as to believe in themselves.</a:t>
          </a:r>
        </a:p>
      </dgm:t>
    </dgm:pt>
    <dgm:pt modelId="{27EBEE13-8512-45B9-ABA8-67F5DE4B9FA3}" type="parTrans" cxnId="{3F23228E-C16F-4667-8906-F79B9FA05F37}">
      <dgm:prSet/>
      <dgm:spPr/>
      <dgm:t>
        <a:bodyPr/>
        <a:lstStyle/>
        <a:p>
          <a:endParaRPr lang="en-US"/>
        </a:p>
      </dgm:t>
    </dgm:pt>
    <dgm:pt modelId="{EDF4A446-4D12-459E-8CFC-1BA9D6A10BF6}" type="sibTrans" cxnId="{3F23228E-C16F-4667-8906-F79B9FA05F37}">
      <dgm:prSet/>
      <dgm:spPr/>
      <dgm:t>
        <a:bodyPr/>
        <a:lstStyle/>
        <a:p>
          <a:endParaRPr lang="en-US"/>
        </a:p>
      </dgm:t>
    </dgm:pt>
    <dgm:pt modelId="{C46A782D-31B7-4257-90A8-E8A9F528D7BF}">
      <dgm:prSet/>
      <dgm:spPr/>
      <dgm:t>
        <a:bodyPr/>
        <a:lstStyle/>
        <a:p>
          <a:r>
            <a:rPr lang="en-US"/>
            <a:t>For Teachers: Consider self-assessment as a tool for grading, and as a way to help students to grow as learners, and as people and producers.</a:t>
          </a:r>
        </a:p>
      </dgm:t>
    </dgm:pt>
    <dgm:pt modelId="{32D19C5A-D581-4136-9FCD-A8FDCEF6776F}" type="parTrans" cxnId="{201324B0-5E22-438F-B0DD-90B03A8660D6}">
      <dgm:prSet/>
      <dgm:spPr/>
      <dgm:t>
        <a:bodyPr/>
        <a:lstStyle/>
        <a:p>
          <a:endParaRPr lang="en-US"/>
        </a:p>
      </dgm:t>
    </dgm:pt>
    <dgm:pt modelId="{52DD7C99-727F-4B75-BE60-500519124C40}" type="sibTrans" cxnId="{201324B0-5E22-438F-B0DD-90B03A8660D6}">
      <dgm:prSet/>
      <dgm:spPr/>
      <dgm:t>
        <a:bodyPr/>
        <a:lstStyle/>
        <a:p>
          <a:endParaRPr lang="en-US"/>
        </a:p>
      </dgm:t>
    </dgm:pt>
    <dgm:pt modelId="{9AE9502A-18AB-4E08-AE19-3B82F02732EF}">
      <dgm:prSet/>
      <dgm:spPr/>
      <dgm:t>
        <a:bodyPr/>
        <a:lstStyle/>
        <a:p>
          <a:r>
            <a:rPr lang="en-US"/>
            <a:t>I hate to tell you, but homework is not working, particularly for these students. If they are engaged in a project of choice, they will go, all in, when they are allowed to showcase themselves, and their best. The do their best when the work is RELEVANT to them.</a:t>
          </a:r>
        </a:p>
      </dgm:t>
    </dgm:pt>
    <dgm:pt modelId="{496C31FA-C93E-42B0-8569-001F6B48214B}" type="parTrans" cxnId="{639C3A1C-2877-4A4B-881E-9B3F196463D0}">
      <dgm:prSet/>
      <dgm:spPr/>
      <dgm:t>
        <a:bodyPr/>
        <a:lstStyle/>
        <a:p>
          <a:endParaRPr lang="en-US"/>
        </a:p>
      </dgm:t>
    </dgm:pt>
    <dgm:pt modelId="{BFE82FB9-8034-4915-9FE2-5FB427B60DD8}" type="sibTrans" cxnId="{639C3A1C-2877-4A4B-881E-9B3F196463D0}">
      <dgm:prSet/>
      <dgm:spPr/>
      <dgm:t>
        <a:bodyPr/>
        <a:lstStyle/>
        <a:p>
          <a:endParaRPr lang="en-US"/>
        </a:p>
      </dgm:t>
    </dgm:pt>
    <dgm:pt modelId="{36A1E3A5-86CD-4DFA-A778-B160ED62A855}" type="pres">
      <dgm:prSet presAssocID="{0FD6684E-DE8E-427C-B8F1-D66ACAEB90D3}" presName="linear" presStyleCnt="0">
        <dgm:presLayoutVars>
          <dgm:animLvl val="lvl"/>
          <dgm:resizeHandles val="exact"/>
        </dgm:presLayoutVars>
      </dgm:prSet>
      <dgm:spPr/>
    </dgm:pt>
    <dgm:pt modelId="{24B20967-9976-4B8F-BCA3-78896B75807D}" type="pres">
      <dgm:prSet presAssocID="{297BA0D2-E357-4CF7-9D6E-EB3BFE8870E5}" presName="parentText" presStyleLbl="node1" presStyleIdx="0" presStyleCnt="5">
        <dgm:presLayoutVars>
          <dgm:chMax val="0"/>
          <dgm:bulletEnabled val="1"/>
        </dgm:presLayoutVars>
      </dgm:prSet>
      <dgm:spPr/>
    </dgm:pt>
    <dgm:pt modelId="{F409F207-60FA-4C1A-8E38-5D33EAECDB80}" type="pres">
      <dgm:prSet presAssocID="{9E56ED7B-0B13-4DCC-8F9D-5591AA602222}" presName="spacer" presStyleCnt="0"/>
      <dgm:spPr/>
    </dgm:pt>
    <dgm:pt modelId="{76F9CEA9-2EC9-48C2-80A0-529C7A5AF2E4}" type="pres">
      <dgm:prSet presAssocID="{529C9888-4230-4B5C-8326-661F938552BA}" presName="parentText" presStyleLbl="node1" presStyleIdx="1" presStyleCnt="5">
        <dgm:presLayoutVars>
          <dgm:chMax val="0"/>
          <dgm:bulletEnabled val="1"/>
        </dgm:presLayoutVars>
      </dgm:prSet>
      <dgm:spPr/>
    </dgm:pt>
    <dgm:pt modelId="{99B31F41-72D1-43EC-948F-AC4F1698287E}" type="pres">
      <dgm:prSet presAssocID="{AB7B1090-6050-4843-9AE3-869430EFBC0F}" presName="spacer" presStyleCnt="0"/>
      <dgm:spPr/>
    </dgm:pt>
    <dgm:pt modelId="{C10A1D5F-0854-43BF-A09E-FF96B1E759BA}" type="pres">
      <dgm:prSet presAssocID="{C72A4748-77C1-4C6C-A4E5-87B71BA5D460}" presName="parentText" presStyleLbl="node1" presStyleIdx="2" presStyleCnt="5">
        <dgm:presLayoutVars>
          <dgm:chMax val="0"/>
          <dgm:bulletEnabled val="1"/>
        </dgm:presLayoutVars>
      </dgm:prSet>
      <dgm:spPr/>
    </dgm:pt>
    <dgm:pt modelId="{4B3DCABE-DC39-49F3-ADE9-89A49C6FAFFC}" type="pres">
      <dgm:prSet presAssocID="{EDF4A446-4D12-459E-8CFC-1BA9D6A10BF6}" presName="spacer" presStyleCnt="0"/>
      <dgm:spPr/>
    </dgm:pt>
    <dgm:pt modelId="{8E8233DE-CCC0-4230-93AE-3F06883A983B}" type="pres">
      <dgm:prSet presAssocID="{C46A782D-31B7-4257-90A8-E8A9F528D7BF}" presName="parentText" presStyleLbl="node1" presStyleIdx="3" presStyleCnt="5">
        <dgm:presLayoutVars>
          <dgm:chMax val="0"/>
          <dgm:bulletEnabled val="1"/>
        </dgm:presLayoutVars>
      </dgm:prSet>
      <dgm:spPr/>
    </dgm:pt>
    <dgm:pt modelId="{C3F258B5-7C56-45A8-A51D-B7BF00E43240}" type="pres">
      <dgm:prSet presAssocID="{52DD7C99-727F-4B75-BE60-500519124C40}" presName="spacer" presStyleCnt="0"/>
      <dgm:spPr/>
    </dgm:pt>
    <dgm:pt modelId="{F3208A1D-C8EB-4518-8992-79DA2533FE7B}" type="pres">
      <dgm:prSet presAssocID="{9AE9502A-18AB-4E08-AE19-3B82F02732EF}" presName="parentText" presStyleLbl="node1" presStyleIdx="4" presStyleCnt="5">
        <dgm:presLayoutVars>
          <dgm:chMax val="0"/>
          <dgm:bulletEnabled val="1"/>
        </dgm:presLayoutVars>
      </dgm:prSet>
      <dgm:spPr/>
    </dgm:pt>
  </dgm:ptLst>
  <dgm:cxnLst>
    <dgm:cxn modelId="{12731A00-78C3-4F2B-B675-214A6ED61F2B}" type="presOf" srcId="{9AE9502A-18AB-4E08-AE19-3B82F02732EF}" destId="{F3208A1D-C8EB-4518-8992-79DA2533FE7B}" srcOrd="0" destOrd="0" presId="urn:microsoft.com/office/officeart/2005/8/layout/vList2"/>
    <dgm:cxn modelId="{639C3A1C-2877-4A4B-881E-9B3F196463D0}" srcId="{0FD6684E-DE8E-427C-B8F1-D66ACAEB90D3}" destId="{9AE9502A-18AB-4E08-AE19-3B82F02732EF}" srcOrd="4" destOrd="0" parTransId="{496C31FA-C93E-42B0-8569-001F6B48214B}" sibTransId="{BFE82FB9-8034-4915-9FE2-5FB427B60DD8}"/>
    <dgm:cxn modelId="{65FD0522-02CC-4089-A91A-9ECA189F1E69}" srcId="{0FD6684E-DE8E-427C-B8F1-D66ACAEB90D3}" destId="{529C9888-4230-4B5C-8326-661F938552BA}" srcOrd="1" destOrd="0" parTransId="{9C7AAA7B-0F3A-4C19-8D05-EB31DF3C1C3A}" sibTransId="{AB7B1090-6050-4843-9AE3-869430EFBC0F}"/>
    <dgm:cxn modelId="{E670D02B-9973-4E78-8EE2-39269EA69D6A}" srcId="{0FD6684E-DE8E-427C-B8F1-D66ACAEB90D3}" destId="{297BA0D2-E357-4CF7-9D6E-EB3BFE8870E5}" srcOrd="0" destOrd="0" parTransId="{426630AD-9A38-4F4D-A8D7-3AEBC1D15016}" sibTransId="{9E56ED7B-0B13-4DCC-8F9D-5591AA602222}"/>
    <dgm:cxn modelId="{25C5DB31-698F-4091-A5F5-F96B4E1ECBD4}" type="presOf" srcId="{297BA0D2-E357-4CF7-9D6E-EB3BFE8870E5}" destId="{24B20967-9976-4B8F-BCA3-78896B75807D}" srcOrd="0" destOrd="0" presId="urn:microsoft.com/office/officeart/2005/8/layout/vList2"/>
    <dgm:cxn modelId="{23560D78-A622-495D-BEAD-964CBBFB2ED1}" type="presOf" srcId="{C72A4748-77C1-4C6C-A4E5-87B71BA5D460}" destId="{C10A1D5F-0854-43BF-A09E-FF96B1E759BA}" srcOrd="0" destOrd="0" presId="urn:microsoft.com/office/officeart/2005/8/layout/vList2"/>
    <dgm:cxn modelId="{3F23228E-C16F-4667-8906-F79B9FA05F37}" srcId="{0FD6684E-DE8E-427C-B8F1-D66ACAEB90D3}" destId="{C72A4748-77C1-4C6C-A4E5-87B71BA5D460}" srcOrd="2" destOrd="0" parTransId="{27EBEE13-8512-45B9-ABA8-67F5DE4B9FA3}" sibTransId="{EDF4A446-4D12-459E-8CFC-1BA9D6A10BF6}"/>
    <dgm:cxn modelId="{03895C97-2901-41EA-91E6-BB42C7EC8186}" type="presOf" srcId="{529C9888-4230-4B5C-8326-661F938552BA}" destId="{76F9CEA9-2EC9-48C2-80A0-529C7A5AF2E4}" srcOrd="0" destOrd="0" presId="urn:microsoft.com/office/officeart/2005/8/layout/vList2"/>
    <dgm:cxn modelId="{D2E9D7A3-0E6B-47EA-BD11-342FFFC78EE3}" type="presOf" srcId="{C46A782D-31B7-4257-90A8-E8A9F528D7BF}" destId="{8E8233DE-CCC0-4230-93AE-3F06883A983B}" srcOrd="0" destOrd="0" presId="urn:microsoft.com/office/officeart/2005/8/layout/vList2"/>
    <dgm:cxn modelId="{7E7613A5-AC2F-4203-9894-C6E1D71AA772}" type="presOf" srcId="{0FD6684E-DE8E-427C-B8F1-D66ACAEB90D3}" destId="{36A1E3A5-86CD-4DFA-A778-B160ED62A855}" srcOrd="0" destOrd="0" presId="urn:microsoft.com/office/officeart/2005/8/layout/vList2"/>
    <dgm:cxn modelId="{201324B0-5E22-438F-B0DD-90B03A8660D6}" srcId="{0FD6684E-DE8E-427C-B8F1-D66ACAEB90D3}" destId="{C46A782D-31B7-4257-90A8-E8A9F528D7BF}" srcOrd="3" destOrd="0" parTransId="{32D19C5A-D581-4136-9FCD-A8FDCEF6776F}" sibTransId="{52DD7C99-727F-4B75-BE60-500519124C40}"/>
    <dgm:cxn modelId="{E0BE004D-76CB-42CE-AB53-0CB2FF1575D1}" type="presParOf" srcId="{36A1E3A5-86CD-4DFA-A778-B160ED62A855}" destId="{24B20967-9976-4B8F-BCA3-78896B75807D}" srcOrd="0" destOrd="0" presId="urn:microsoft.com/office/officeart/2005/8/layout/vList2"/>
    <dgm:cxn modelId="{C4AC4E23-5A92-4C76-90E7-A56D12F85843}" type="presParOf" srcId="{36A1E3A5-86CD-4DFA-A778-B160ED62A855}" destId="{F409F207-60FA-4C1A-8E38-5D33EAECDB80}" srcOrd="1" destOrd="0" presId="urn:microsoft.com/office/officeart/2005/8/layout/vList2"/>
    <dgm:cxn modelId="{DA6FAB62-40BA-4613-8D69-C9032220C8BC}" type="presParOf" srcId="{36A1E3A5-86CD-4DFA-A778-B160ED62A855}" destId="{76F9CEA9-2EC9-48C2-80A0-529C7A5AF2E4}" srcOrd="2" destOrd="0" presId="urn:microsoft.com/office/officeart/2005/8/layout/vList2"/>
    <dgm:cxn modelId="{56547BA8-5BC2-4FD6-856F-047547FBD800}" type="presParOf" srcId="{36A1E3A5-86CD-4DFA-A778-B160ED62A855}" destId="{99B31F41-72D1-43EC-948F-AC4F1698287E}" srcOrd="3" destOrd="0" presId="urn:microsoft.com/office/officeart/2005/8/layout/vList2"/>
    <dgm:cxn modelId="{0F5B28C3-CED9-47C3-AB6A-56D7072300E5}" type="presParOf" srcId="{36A1E3A5-86CD-4DFA-A778-B160ED62A855}" destId="{C10A1D5F-0854-43BF-A09E-FF96B1E759BA}" srcOrd="4" destOrd="0" presId="urn:microsoft.com/office/officeart/2005/8/layout/vList2"/>
    <dgm:cxn modelId="{A863AFFD-FC14-4477-B9CE-3D0B851182BC}" type="presParOf" srcId="{36A1E3A5-86CD-4DFA-A778-B160ED62A855}" destId="{4B3DCABE-DC39-49F3-ADE9-89A49C6FAFFC}" srcOrd="5" destOrd="0" presId="urn:microsoft.com/office/officeart/2005/8/layout/vList2"/>
    <dgm:cxn modelId="{591C52B8-33C1-4030-97C6-D8608234AEF3}" type="presParOf" srcId="{36A1E3A5-86CD-4DFA-A778-B160ED62A855}" destId="{8E8233DE-CCC0-4230-93AE-3F06883A983B}" srcOrd="6" destOrd="0" presId="urn:microsoft.com/office/officeart/2005/8/layout/vList2"/>
    <dgm:cxn modelId="{6EB40D04-595B-42E8-8261-819B140909CA}" type="presParOf" srcId="{36A1E3A5-86CD-4DFA-A778-B160ED62A855}" destId="{C3F258B5-7C56-45A8-A51D-B7BF00E43240}" srcOrd="7" destOrd="0" presId="urn:microsoft.com/office/officeart/2005/8/layout/vList2"/>
    <dgm:cxn modelId="{8561546A-3D8A-4F67-8084-D31F4A78E0D3}" type="presParOf" srcId="{36A1E3A5-86CD-4DFA-A778-B160ED62A855}" destId="{F3208A1D-C8EB-4518-8992-79DA2533FE7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95DBCBA-7C2F-42AA-BD2C-DA10F6BF09A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12502CC-B9DF-4DE9-80AC-8892FF198CFB}">
      <dgm:prSet/>
      <dgm:spPr/>
      <dgm:t>
        <a:bodyPr/>
        <a:lstStyle/>
        <a:p>
          <a:r>
            <a:rPr lang="en-US"/>
            <a:t>Control Issues: Nudge your child to try fun new things, such as scary rides at an amusement park. Also, help him find a healthy outlet for his desire to lead, such as helping to tutor or coach children younger than him.</a:t>
          </a:r>
        </a:p>
      </dgm:t>
    </dgm:pt>
    <dgm:pt modelId="{D4498487-E51F-46F8-BA25-9D5F35749897}" type="parTrans" cxnId="{0CCF486D-FAF1-42EF-8819-3FF6CED6E0CC}">
      <dgm:prSet/>
      <dgm:spPr/>
      <dgm:t>
        <a:bodyPr/>
        <a:lstStyle/>
        <a:p>
          <a:endParaRPr lang="en-US"/>
        </a:p>
      </dgm:t>
    </dgm:pt>
    <dgm:pt modelId="{F5ABEDF9-90C4-4599-975B-03103FA06C37}" type="sibTrans" cxnId="{0CCF486D-FAF1-42EF-8819-3FF6CED6E0CC}">
      <dgm:prSet/>
      <dgm:spPr/>
      <dgm:t>
        <a:bodyPr/>
        <a:lstStyle/>
        <a:p>
          <a:endParaRPr lang="en-US"/>
        </a:p>
      </dgm:t>
    </dgm:pt>
    <dgm:pt modelId="{0F0D2501-A98E-4F78-9A56-C1F4A6AD1E48}">
      <dgm:prSet/>
      <dgm:spPr/>
      <dgm:t>
        <a:bodyPr/>
        <a:lstStyle/>
        <a:p>
          <a:r>
            <a:rPr lang="en-US"/>
            <a:t>Unrealistic Expectations: "Gifted" is a term (intended for parents and teachers to help bright students) and not a goal for your child. Instead of using "giftedness" itself as a motivator or standard for </a:t>
          </a:r>
          <a:r>
            <a:rPr lang="en-US">
              <a:hlinkClick xmlns:r="http://schemas.openxmlformats.org/officeDocument/2006/relationships" r:id="rId1"/>
            </a:rPr>
            <a:t>your child's performance in school</a:t>
          </a:r>
          <a:r>
            <a:rPr lang="en-US"/>
            <a:t>, try to keep the same high-yet-healthy expectations you had when you just knew that she was a bright kid.</a:t>
          </a:r>
        </a:p>
      </dgm:t>
    </dgm:pt>
    <dgm:pt modelId="{18C8CDCA-3581-49CE-B829-DB3FBD550BC1}" type="parTrans" cxnId="{B0AB59EC-AAA7-4FDC-90D5-91F03F97FD01}">
      <dgm:prSet/>
      <dgm:spPr/>
      <dgm:t>
        <a:bodyPr/>
        <a:lstStyle/>
        <a:p>
          <a:endParaRPr lang="en-US"/>
        </a:p>
      </dgm:t>
    </dgm:pt>
    <dgm:pt modelId="{538DF9F6-BCBF-43DF-B22B-85B6CD216330}" type="sibTrans" cxnId="{B0AB59EC-AAA7-4FDC-90D5-91F03F97FD01}">
      <dgm:prSet/>
      <dgm:spPr/>
      <dgm:t>
        <a:bodyPr/>
        <a:lstStyle/>
        <a:p>
          <a:endParaRPr lang="en-US"/>
        </a:p>
      </dgm:t>
    </dgm:pt>
    <dgm:pt modelId="{9AB81616-A888-4429-84A7-E422BBC021D6}">
      <dgm:prSet/>
      <dgm:spPr/>
      <dgm:t>
        <a:bodyPr/>
        <a:lstStyle/>
        <a:p>
          <a:r>
            <a:rPr lang="en-US"/>
            <a:t>Impatience:  Encourage your child to pause, close his eyes, and take some deep breaths whenever he feels agitated. Remind him to be kind in his thoughts about himself and others during moments of frustration.</a:t>
          </a:r>
        </a:p>
      </dgm:t>
    </dgm:pt>
    <dgm:pt modelId="{A3DF71E2-CB9D-4414-8175-2D9CFB27BAB2}" type="parTrans" cxnId="{B8826C3B-CFC1-4C0D-9365-F0C1CA6797C7}">
      <dgm:prSet/>
      <dgm:spPr/>
      <dgm:t>
        <a:bodyPr/>
        <a:lstStyle/>
        <a:p>
          <a:endParaRPr lang="en-US"/>
        </a:p>
      </dgm:t>
    </dgm:pt>
    <dgm:pt modelId="{545E0CE7-F1E0-40D8-8A25-0BBEFF95BB36}" type="sibTrans" cxnId="{B8826C3B-CFC1-4C0D-9365-F0C1CA6797C7}">
      <dgm:prSet/>
      <dgm:spPr/>
      <dgm:t>
        <a:bodyPr/>
        <a:lstStyle/>
        <a:p>
          <a:endParaRPr lang="en-US"/>
        </a:p>
      </dgm:t>
    </dgm:pt>
    <dgm:pt modelId="{26DADB5F-3A0A-4AD2-865F-168B7CF8ECE2}">
      <dgm:prSet/>
      <dgm:spPr/>
      <dgm:t>
        <a:bodyPr/>
        <a:lstStyle/>
        <a:p>
          <a:r>
            <a:rPr lang="en-US"/>
            <a:t>Friendship Issues: Help your child by arranging play dates with children with similar interests and level of intellect. Ask your child's teacher for help in identifying other gifted kids in your child's school (not only in her classroom). Explore opportunities like science clubs and writing workshops where your child might meet bright peers.</a:t>
          </a:r>
        </a:p>
      </dgm:t>
    </dgm:pt>
    <dgm:pt modelId="{6AA1A199-C5BF-4274-B9C2-401452859E06}" type="parTrans" cxnId="{56850DF5-641E-4EA0-8ED5-2DA206451B98}">
      <dgm:prSet/>
      <dgm:spPr/>
      <dgm:t>
        <a:bodyPr/>
        <a:lstStyle/>
        <a:p>
          <a:endParaRPr lang="en-US"/>
        </a:p>
      </dgm:t>
    </dgm:pt>
    <dgm:pt modelId="{76656ADA-C1B4-49BF-BA27-47E1E5F58A91}" type="sibTrans" cxnId="{56850DF5-641E-4EA0-8ED5-2DA206451B98}">
      <dgm:prSet/>
      <dgm:spPr/>
      <dgm:t>
        <a:bodyPr/>
        <a:lstStyle/>
        <a:p>
          <a:endParaRPr lang="en-US"/>
        </a:p>
      </dgm:t>
    </dgm:pt>
    <dgm:pt modelId="{062E0C8A-37FF-4AB4-9465-2AC1BB7B7A2E}" type="pres">
      <dgm:prSet presAssocID="{995DBCBA-7C2F-42AA-BD2C-DA10F6BF09A5}" presName="linear" presStyleCnt="0">
        <dgm:presLayoutVars>
          <dgm:animLvl val="lvl"/>
          <dgm:resizeHandles val="exact"/>
        </dgm:presLayoutVars>
      </dgm:prSet>
      <dgm:spPr/>
    </dgm:pt>
    <dgm:pt modelId="{C551FEDF-3F4C-4DB6-819B-0D3501AA9E82}" type="pres">
      <dgm:prSet presAssocID="{112502CC-B9DF-4DE9-80AC-8892FF198CFB}" presName="parentText" presStyleLbl="node1" presStyleIdx="0" presStyleCnt="4">
        <dgm:presLayoutVars>
          <dgm:chMax val="0"/>
          <dgm:bulletEnabled val="1"/>
        </dgm:presLayoutVars>
      </dgm:prSet>
      <dgm:spPr/>
    </dgm:pt>
    <dgm:pt modelId="{1EB4D824-46AD-440F-9188-3CF5FCEA4ECC}" type="pres">
      <dgm:prSet presAssocID="{F5ABEDF9-90C4-4599-975B-03103FA06C37}" presName="spacer" presStyleCnt="0"/>
      <dgm:spPr/>
    </dgm:pt>
    <dgm:pt modelId="{EECAF7FA-976F-4BD3-BF33-877F6A795FDD}" type="pres">
      <dgm:prSet presAssocID="{0F0D2501-A98E-4F78-9A56-C1F4A6AD1E48}" presName="parentText" presStyleLbl="node1" presStyleIdx="1" presStyleCnt="4">
        <dgm:presLayoutVars>
          <dgm:chMax val="0"/>
          <dgm:bulletEnabled val="1"/>
        </dgm:presLayoutVars>
      </dgm:prSet>
      <dgm:spPr/>
    </dgm:pt>
    <dgm:pt modelId="{9B5847CF-0E2D-42BE-8F54-AFC0E867122F}" type="pres">
      <dgm:prSet presAssocID="{538DF9F6-BCBF-43DF-B22B-85B6CD216330}" presName="spacer" presStyleCnt="0"/>
      <dgm:spPr/>
    </dgm:pt>
    <dgm:pt modelId="{AB467757-56FF-4AB6-BB2F-D6F6C88BA4C8}" type="pres">
      <dgm:prSet presAssocID="{9AB81616-A888-4429-84A7-E422BBC021D6}" presName="parentText" presStyleLbl="node1" presStyleIdx="2" presStyleCnt="4">
        <dgm:presLayoutVars>
          <dgm:chMax val="0"/>
          <dgm:bulletEnabled val="1"/>
        </dgm:presLayoutVars>
      </dgm:prSet>
      <dgm:spPr/>
    </dgm:pt>
    <dgm:pt modelId="{1C04C0FC-962D-4B33-B3EE-B01FAA59630F}" type="pres">
      <dgm:prSet presAssocID="{545E0CE7-F1E0-40D8-8A25-0BBEFF95BB36}" presName="spacer" presStyleCnt="0"/>
      <dgm:spPr/>
    </dgm:pt>
    <dgm:pt modelId="{ACB8350C-3DC9-4B13-B234-2885A42080CE}" type="pres">
      <dgm:prSet presAssocID="{26DADB5F-3A0A-4AD2-865F-168B7CF8ECE2}" presName="parentText" presStyleLbl="node1" presStyleIdx="3" presStyleCnt="4">
        <dgm:presLayoutVars>
          <dgm:chMax val="0"/>
          <dgm:bulletEnabled val="1"/>
        </dgm:presLayoutVars>
      </dgm:prSet>
      <dgm:spPr/>
    </dgm:pt>
  </dgm:ptLst>
  <dgm:cxnLst>
    <dgm:cxn modelId="{B8826C3B-CFC1-4C0D-9365-F0C1CA6797C7}" srcId="{995DBCBA-7C2F-42AA-BD2C-DA10F6BF09A5}" destId="{9AB81616-A888-4429-84A7-E422BBC021D6}" srcOrd="2" destOrd="0" parTransId="{A3DF71E2-CB9D-4414-8175-2D9CFB27BAB2}" sibTransId="{545E0CE7-F1E0-40D8-8A25-0BBEFF95BB36}"/>
    <dgm:cxn modelId="{4BE2F93D-AA05-4DC4-B244-D6E25E36D254}" type="presOf" srcId="{26DADB5F-3A0A-4AD2-865F-168B7CF8ECE2}" destId="{ACB8350C-3DC9-4B13-B234-2885A42080CE}" srcOrd="0" destOrd="0" presId="urn:microsoft.com/office/officeart/2005/8/layout/vList2"/>
    <dgm:cxn modelId="{0CCF486D-FAF1-42EF-8819-3FF6CED6E0CC}" srcId="{995DBCBA-7C2F-42AA-BD2C-DA10F6BF09A5}" destId="{112502CC-B9DF-4DE9-80AC-8892FF198CFB}" srcOrd="0" destOrd="0" parTransId="{D4498487-E51F-46F8-BA25-9D5F35749897}" sibTransId="{F5ABEDF9-90C4-4599-975B-03103FA06C37}"/>
    <dgm:cxn modelId="{5ED2EE75-5C9C-4208-A480-E51240C76CEA}" type="presOf" srcId="{0F0D2501-A98E-4F78-9A56-C1F4A6AD1E48}" destId="{EECAF7FA-976F-4BD3-BF33-877F6A795FDD}" srcOrd="0" destOrd="0" presId="urn:microsoft.com/office/officeart/2005/8/layout/vList2"/>
    <dgm:cxn modelId="{3CD17193-5534-47F5-BF10-1D9A364762BC}" type="presOf" srcId="{995DBCBA-7C2F-42AA-BD2C-DA10F6BF09A5}" destId="{062E0C8A-37FF-4AB4-9465-2AC1BB7B7A2E}" srcOrd="0" destOrd="0" presId="urn:microsoft.com/office/officeart/2005/8/layout/vList2"/>
    <dgm:cxn modelId="{554A87B7-E603-4978-8EF1-66C537604976}" type="presOf" srcId="{9AB81616-A888-4429-84A7-E422BBC021D6}" destId="{AB467757-56FF-4AB6-BB2F-D6F6C88BA4C8}" srcOrd="0" destOrd="0" presId="urn:microsoft.com/office/officeart/2005/8/layout/vList2"/>
    <dgm:cxn modelId="{B0AB59EC-AAA7-4FDC-90D5-91F03F97FD01}" srcId="{995DBCBA-7C2F-42AA-BD2C-DA10F6BF09A5}" destId="{0F0D2501-A98E-4F78-9A56-C1F4A6AD1E48}" srcOrd="1" destOrd="0" parTransId="{18C8CDCA-3581-49CE-B829-DB3FBD550BC1}" sibTransId="{538DF9F6-BCBF-43DF-B22B-85B6CD216330}"/>
    <dgm:cxn modelId="{56850DF5-641E-4EA0-8ED5-2DA206451B98}" srcId="{995DBCBA-7C2F-42AA-BD2C-DA10F6BF09A5}" destId="{26DADB5F-3A0A-4AD2-865F-168B7CF8ECE2}" srcOrd="3" destOrd="0" parTransId="{6AA1A199-C5BF-4274-B9C2-401452859E06}" sibTransId="{76656ADA-C1B4-49BF-BA27-47E1E5F58A91}"/>
    <dgm:cxn modelId="{FB6127FD-99BE-401F-BA32-BACA45F6289A}" type="presOf" srcId="{112502CC-B9DF-4DE9-80AC-8892FF198CFB}" destId="{C551FEDF-3F4C-4DB6-819B-0D3501AA9E82}" srcOrd="0" destOrd="0" presId="urn:microsoft.com/office/officeart/2005/8/layout/vList2"/>
    <dgm:cxn modelId="{F2836A63-B4C3-4C0F-BF5D-466A1EBFCB17}" type="presParOf" srcId="{062E0C8A-37FF-4AB4-9465-2AC1BB7B7A2E}" destId="{C551FEDF-3F4C-4DB6-819B-0D3501AA9E82}" srcOrd="0" destOrd="0" presId="urn:microsoft.com/office/officeart/2005/8/layout/vList2"/>
    <dgm:cxn modelId="{F4B97FF9-6317-4929-8210-E1DEDE7CBAC3}" type="presParOf" srcId="{062E0C8A-37FF-4AB4-9465-2AC1BB7B7A2E}" destId="{1EB4D824-46AD-440F-9188-3CF5FCEA4ECC}" srcOrd="1" destOrd="0" presId="urn:microsoft.com/office/officeart/2005/8/layout/vList2"/>
    <dgm:cxn modelId="{3D55E0A5-A2B3-4BB5-9C08-EB06957CC448}" type="presParOf" srcId="{062E0C8A-37FF-4AB4-9465-2AC1BB7B7A2E}" destId="{EECAF7FA-976F-4BD3-BF33-877F6A795FDD}" srcOrd="2" destOrd="0" presId="urn:microsoft.com/office/officeart/2005/8/layout/vList2"/>
    <dgm:cxn modelId="{74B16155-712B-4CDF-AB62-9A126A670E01}" type="presParOf" srcId="{062E0C8A-37FF-4AB4-9465-2AC1BB7B7A2E}" destId="{9B5847CF-0E2D-42BE-8F54-AFC0E867122F}" srcOrd="3" destOrd="0" presId="urn:microsoft.com/office/officeart/2005/8/layout/vList2"/>
    <dgm:cxn modelId="{AE64AE0C-95B0-4C05-B09F-01CA5F4B788C}" type="presParOf" srcId="{062E0C8A-37FF-4AB4-9465-2AC1BB7B7A2E}" destId="{AB467757-56FF-4AB6-BB2F-D6F6C88BA4C8}" srcOrd="4" destOrd="0" presId="urn:microsoft.com/office/officeart/2005/8/layout/vList2"/>
    <dgm:cxn modelId="{DD890B8B-C81B-4F5C-AB84-359089AF6A32}" type="presParOf" srcId="{062E0C8A-37FF-4AB4-9465-2AC1BB7B7A2E}" destId="{1C04C0FC-962D-4B33-B3EE-B01FAA59630F}" srcOrd="5" destOrd="0" presId="urn:microsoft.com/office/officeart/2005/8/layout/vList2"/>
    <dgm:cxn modelId="{657E9CBB-A5BC-4153-897E-23BBE2A6BADE}" type="presParOf" srcId="{062E0C8A-37FF-4AB4-9465-2AC1BB7B7A2E}" destId="{ACB8350C-3DC9-4B13-B234-2885A42080C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D1A501-FD3C-472A-AFB7-FA07ED76EEE5}"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3D4B99B-2CA3-4D8B-A5D8-9264408ECDA4}">
      <dgm:prSet/>
      <dgm:spPr/>
      <dgm:t>
        <a:bodyPr/>
        <a:lstStyle/>
        <a:p>
          <a:pPr>
            <a:defRPr cap="all"/>
          </a:pPr>
          <a:r>
            <a:rPr lang="en-US"/>
            <a:t>Attention and Organization Issues: Use a written </a:t>
          </a:r>
          <a:r>
            <a:rPr lang="en-US">
              <a:hlinkClick xmlns:r="http://schemas.openxmlformats.org/officeDocument/2006/relationships" r:id="rId1"/>
            </a:rPr>
            <a:t>homework chart</a:t>
          </a:r>
          <a:r>
            <a:rPr lang="en-US"/>
            <a:t> rather than a mobile or online system to track assignments. Plan short homework breaks about every 30 minutes to give your child's mind a rest.</a:t>
          </a:r>
        </a:p>
      </dgm:t>
    </dgm:pt>
    <dgm:pt modelId="{E5D6AC1B-B2D9-4538-A71A-AC62EC080066}" type="parTrans" cxnId="{3AD22B9A-D1C1-404E-BA20-2218EB26F6CC}">
      <dgm:prSet/>
      <dgm:spPr/>
      <dgm:t>
        <a:bodyPr/>
        <a:lstStyle/>
        <a:p>
          <a:endParaRPr lang="en-US"/>
        </a:p>
      </dgm:t>
    </dgm:pt>
    <dgm:pt modelId="{200567C8-E462-40B4-8FFC-2E4FA4AD7A12}" type="sibTrans" cxnId="{3AD22B9A-D1C1-404E-BA20-2218EB26F6CC}">
      <dgm:prSet/>
      <dgm:spPr/>
      <dgm:t>
        <a:bodyPr/>
        <a:lstStyle/>
        <a:p>
          <a:endParaRPr lang="en-US"/>
        </a:p>
      </dgm:t>
    </dgm:pt>
    <dgm:pt modelId="{3C1F86AD-5B45-4576-AC6E-66F615E1AD93}">
      <dgm:prSet/>
      <dgm:spPr/>
      <dgm:t>
        <a:bodyPr/>
        <a:lstStyle/>
        <a:p>
          <a:pPr>
            <a:defRPr cap="all"/>
          </a:pPr>
          <a:r>
            <a:rPr lang="en-US"/>
            <a:t>Burnout: On top of everything your child does, her body is using a lot of energy to physically grow! Be sure that your child is </a:t>
          </a:r>
          <a:r>
            <a:rPr lang="en-US">
              <a:hlinkClick xmlns:r="http://schemas.openxmlformats.org/officeDocument/2006/relationships" r:id="rId2"/>
            </a:rPr>
            <a:t>eating well</a:t>
          </a:r>
          <a:r>
            <a:rPr lang="en-US"/>
            <a:t> and </a:t>
          </a:r>
          <a:r>
            <a:rPr lang="en-US">
              <a:hlinkClick xmlns:r="http://schemas.openxmlformats.org/officeDocument/2006/relationships" r:id="rId3"/>
            </a:rPr>
            <a:t>getting enough sleep for her age</a:t>
          </a:r>
          <a:r>
            <a:rPr lang="en-US"/>
            <a:t>.</a:t>
          </a:r>
        </a:p>
      </dgm:t>
    </dgm:pt>
    <dgm:pt modelId="{9FF776F6-C74C-4986-B418-FD288B551EFF}" type="parTrans" cxnId="{BCD1F33E-71FA-4773-8B92-824BF0C629D8}">
      <dgm:prSet/>
      <dgm:spPr/>
      <dgm:t>
        <a:bodyPr/>
        <a:lstStyle/>
        <a:p>
          <a:endParaRPr lang="en-US"/>
        </a:p>
      </dgm:t>
    </dgm:pt>
    <dgm:pt modelId="{D16F83E7-98CB-46DE-ABAF-7E2422088757}" type="sibTrans" cxnId="{BCD1F33E-71FA-4773-8B92-824BF0C629D8}">
      <dgm:prSet/>
      <dgm:spPr/>
      <dgm:t>
        <a:bodyPr/>
        <a:lstStyle/>
        <a:p>
          <a:endParaRPr lang="en-US"/>
        </a:p>
      </dgm:t>
    </dgm:pt>
    <dgm:pt modelId="{E4C5625E-12C5-4CA7-A30D-45ED2DDC8FFF}" type="pres">
      <dgm:prSet presAssocID="{AFD1A501-FD3C-472A-AFB7-FA07ED76EEE5}" presName="root" presStyleCnt="0">
        <dgm:presLayoutVars>
          <dgm:dir/>
          <dgm:resizeHandles val="exact"/>
        </dgm:presLayoutVars>
      </dgm:prSet>
      <dgm:spPr/>
    </dgm:pt>
    <dgm:pt modelId="{F9381275-D78B-4017-A2AE-12B1FE683FBA}" type="pres">
      <dgm:prSet presAssocID="{23D4B99B-2CA3-4D8B-A5D8-9264408ECDA4}" presName="compNode" presStyleCnt="0"/>
      <dgm:spPr/>
    </dgm:pt>
    <dgm:pt modelId="{489C9274-260A-4184-9E54-C247BBD18075}" type="pres">
      <dgm:prSet presAssocID="{23D4B99B-2CA3-4D8B-A5D8-9264408ECDA4}" presName="iconBgRect" presStyleLbl="bgShp" presStyleIdx="0" presStyleCnt="2"/>
      <dgm:spPr/>
    </dgm:pt>
    <dgm:pt modelId="{55F010AF-1763-4248-9CF6-944DCBBB1763}" type="pres">
      <dgm:prSet presAssocID="{23D4B99B-2CA3-4D8B-A5D8-9264408ECDA4}" presName="iconRect" presStyleLbl="node1" presStyleIdx="0"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Books"/>
        </a:ext>
      </dgm:extLst>
    </dgm:pt>
    <dgm:pt modelId="{EC325CC1-2737-48A9-9DCD-091ABDD17D12}" type="pres">
      <dgm:prSet presAssocID="{23D4B99B-2CA3-4D8B-A5D8-9264408ECDA4}" presName="spaceRect" presStyleCnt="0"/>
      <dgm:spPr/>
    </dgm:pt>
    <dgm:pt modelId="{AAF79451-863A-42BF-84A9-125283449AA4}" type="pres">
      <dgm:prSet presAssocID="{23D4B99B-2CA3-4D8B-A5D8-9264408ECDA4}" presName="textRect" presStyleLbl="revTx" presStyleIdx="0" presStyleCnt="2">
        <dgm:presLayoutVars>
          <dgm:chMax val="1"/>
          <dgm:chPref val="1"/>
        </dgm:presLayoutVars>
      </dgm:prSet>
      <dgm:spPr/>
    </dgm:pt>
    <dgm:pt modelId="{243DC551-8CF5-40D9-9D83-BCF85FCB8489}" type="pres">
      <dgm:prSet presAssocID="{200567C8-E462-40B4-8FFC-2E4FA4AD7A12}" presName="sibTrans" presStyleCnt="0"/>
      <dgm:spPr/>
    </dgm:pt>
    <dgm:pt modelId="{E17E04E9-DC6C-40C5-A7C4-A85E3093B8C0}" type="pres">
      <dgm:prSet presAssocID="{3C1F86AD-5B45-4576-AC6E-66F615E1AD93}" presName="compNode" presStyleCnt="0"/>
      <dgm:spPr/>
    </dgm:pt>
    <dgm:pt modelId="{EA50C91A-C1B7-4A1E-B81C-E7F67E956A2F}" type="pres">
      <dgm:prSet presAssocID="{3C1F86AD-5B45-4576-AC6E-66F615E1AD93}" presName="iconBgRect" presStyleLbl="bgShp" presStyleIdx="1" presStyleCnt="2"/>
      <dgm:spPr/>
    </dgm:pt>
    <dgm:pt modelId="{47171F53-2A10-4F3C-BE0D-82086F5EC683}" type="pres">
      <dgm:prSet presAssocID="{3C1F86AD-5B45-4576-AC6E-66F615E1AD93}" presName="iconRect" presStyleLbl="node1" presStyleIdx="1" presStyleCnt="2"/>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rain in head"/>
        </a:ext>
      </dgm:extLst>
    </dgm:pt>
    <dgm:pt modelId="{FB932F16-8962-491A-9C58-ECCF63D8BB0E}" type="pres">
      <dgm:prSet presAssocID="{3C1F86AD-5B45-4576-AC6E-66F615E1AD93}" presName="spaceRect" presStyleCnt="0"/>
      <dgm:spPr/>
    </dgm:pt>
    <dgm:pt modelId="{F951E35B-4D03-4D4C-972C-6809E01D88B3}" type="pres">
      <dgm:prSet presAssocID="{3C1F86AD-5B45-4576-AC6E-66F615E1AD93}" presName="textRect" presStyleLbl="revTx" presStyleIdx="1" presStyleCnt="2">
        <dgm:presLayoutVars>
          <dgm:chMax val="1"/>
          <dgm:chPref val="1"/>
        </dgm:presLayoutVars>
      </dgm:prSet>
      <dgm:spPr/>
    </dgm:pt>
  </dgm:ptLst>
  <dgm:cxnLst>
    <dgm:cxn modelId="{28F7610C-81B1-45A2-AEFF-47E055D61A32}" type="presOf" srcId="{AFD1A501-FD3C-472A-AFB7-FA07ED76EEE5}" destId="{E4C5625E-12C5-4CA7-A30D-45ED2DDC8FFF}" srcOrd="0" destOrd="0" presId="urn:microsoft.com/office/officeart/2018/5/layout/IconCircleLabelList"/>
    <dgm:cxn modelId="{BCD1F33E-71FA-4773-8B92-824BF0C629D8}" srcId="{AFD1A501-FD3C-472A-AFB7-FA07ED76EEE5}" destId="{3C1F86AD-5B45-4576-AC6E-66F615E1AD93}" srcOrd="1" destOrd="0" parTransId="{9FF776F6-C74C-4986-B418-FD288B551EFF}" sibTransId="{D16F83E7-98CB-46DE-ABAF-7E2422088757}"/>
    <dgm:cxn modelId="{3AD22B9A-D1C1-404E-BA20-2218EB26F6CC}" srcId="{AFD1A501-FD3C-472A-AFB7-FA07ED76EEE5}" destId="{23D4B99B-2CA3-4D8B-A5D8-9264408ECDA4}" srcOrd="0" destOrd="0" parTransId="{E5D6AC1B-B2D9-4538-A71A-AC62EC080066}" sibTransId="{200567C8-E462-40B4-8FFC-2E4FA4AD7A12}"/>
    <dgm:cxn modelId="{F1B721CD-C654-46B7-B857-77B6BE373D68}" type="presOf" srcId="{23D4B99B-2CA3-4D8B-A5D8-9264408ECDA4}" destId="{AAF79451-863A-42BF-84A9-125283449AA4}" srcOrd="0" destOrd="0" presId="urn:microsoft.com/office/officeart/2018/5/layout/IconCircleLabelList"/>
    <dgm:cxn modelId="{DE92BEDE-219D-4750-B7A5-B8C325BEF59F}" type="presOf" srcId="{3C1F86AD-5B45-4576-AC6E-66F615E1AD93}" destId="{F951E35B-4D03-4D4C-972C-6809E01D88B3}" srcOrd="0" destOrd="0" presId="urn:microsoft.com/office/officeart/2018/5/layout/IconCircleLabelList"/>
    <dgm:cxn modelId="{7D81A32A-632C-495A-AD41-76353535004C}" type="presParOf" srcId="{E4C5625E-12C5-4CA7-A30D-45ED2DDC8FFF}" destId="{F9381275-D78B-4017-A2AE-12B1FE683FBA}" srcOrd="0" destOrd="0" presId="urn:microsoft.com/office/officeart/2018/5/layout/IconCircleLabelList"/>
    <dgm:cxn modelId="{FF6D6029-161F-4598-825A-6927E157F0A4}" type="presParOf" srcId="{F9381275-D78B-4017-A2AE-12B1FE683FBA}" destId="{489C9274-260A-4184-9E54-C247BBD18075}" srcOrd="0" destOrd="0" presId="urn:microsoft.com/office/officeart/2018/5/layout/IconCircleLabelList"/>
    <dgm:cxn modelId="{72363FF4-9083-44A7-9163-429FF5EC2DB4}" type="presParOf" srcId="{F9381275-D78B-4017-A2AE-12B1FE683FBA}" destId="{55F010AF-1763-4248-9CF6-944DCBBB1763}" srcOrd="1" destOrd="0" presId="urn:microsoft.com/office/officeart/2018/5/layout/IconCircleLabelList"/>
    <dgm:cxn modelId="{BC0AC03E-777C-4E34-8549-1CC21C9ADDEA}" type="presParOf" srcId="{F9381275-D78B-4017-A2AE-12B1FE683FBA}" destId="{EC325CC1-2737-48A9-9DCD-091ABDD17D12}" srcOrd="2" destOrd="0" presId="urn:microsoft.com/office/officeart/2018/5/layout/IconCircleLabelList"/>
    <dgm:cxn modelId="{0A70C637-325D-4ECC-8CDC-EFBCC73FF393}" type="presParOf" srcId="{F9381275-D78B-4017-A2AE-12B1FE683FBA}" destId="{AAF79451-863A-42BF-84A9-125283449AA4}" srcOrd="3" destOrd="0" presId="urn:microsoft.com/office/officeart/2018/5/layout/IconCircleLabelList"/>
    <dgm:cxn modelId="{44F19E60-EADC-4A18-B033-980387A971D1}" type="presParOf" srcId="{E4C5625E-12C5-4CA7-A30D-45ED2DDC8FFF}" destId="{243DC551-8CF5-40D9-9D83-BCF85FCB8489}" srcOrd="1" destOrd="0" presId="urn:microsoft.com/office/officeart/2018/5/layout/IconCircleLabelList"/>
    <dgm:cxn modelId="{35AB4754-8084-4AFA-8BA2-E8AAAFC63878}" type="presParOf" srcId="{E4C5625E-12C5-4CA7-A30D-45ED2DDC8FFF}" destId="{E17E04E9-DC6C-40C5-A7C4-A85E3093B8C0}" srcOrd="2" destOrd="0" presId="urn:microsoft.com/office/officeart/2018/5/layout/IconCircleLabelList"/>
    <dgm:cxn modelId="{097A8B9E-A93C-4328-AEC5-80F00D71ABEE}" type="presParOf" srcId="{E17E04E9-DC6C-40C5-A7C4-A85E3093B8C0}" destId="{EA50C91A-C1B7-4A1E-B81C-E7F67E956A2F}" srcOrd="0" destOrd="0" presId="urn:microsoft.com/office/officeart/2018/5/layout/IconCircleLabelList"/>
    <dgm:cxn modelId="{BEA85265-6E91-40BB-9298-D95EB8FEC648}" type="presParOf" srcId="{E17E04E9-DC6C-40C5-A7C4-A85E3093B8C0}" destId="{47171F53-2A10-4F3C-BE0D-82086F5EC683}" srcOrd="1" destOrd="0" presId="urn:microsoft.com/office/officeart/2018/5/layout/IconCircleLabelList"/>
    <dgm:cxn modelId="{F56220F2-D5FA-451A-BC30-8FB689D5739E}" type="presParOf" srcId="{E17E04E9-DC6C-40C5-A7C4-A85E3093B8C0}" destId="{FB932F16-8962-491A-9C58-ECCF63D8BB0E}" srcOrd="2" destOrd="0" presId="urn:microsoft.com/office/officeart/2018/5/layout/IconCircleLabelList"/>
    <dgm:cxn modelId="{3B09845C-0665-4E3E-9D9D-65F9198CE6ED}" type="presParOf" srcId="{E17E04E9-DC6C-40C5-A7C4-A85E3093B8C0}" destId="{F951E35B-4D03-4D4C-972C-6809E01D88B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2DBFD4-BF08-42ED-BEE9-12821126C478}"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0356B28B-5DBD-4E2C-B905-BC0D67FD6B5B}">
      <dgm:prSet/>
      <dgm:spPr/>
      <dgm:t>
        <a:bodyPr/>
        <a:lstStyle/>
        <a:p>
          <a:pPr>
            <a:defRPr cap="all"/>
          </a:pPr>
          <a:r>
            <a:rPr lang="en-US"/>
            <a:t>For many students, there is a constant feeling that they SHOULD know something – even if they can’t identify what that something is.</a:t>
          </a:r>
        </a:p>
      </dgm:t>
    </dgm:pt>
    <dgm:pt modelId="{EBE44964-A308-474B-8528-A90E5A3BE355}" type="parTrans" cxnId="{41D3F358-FAC4-4DFE-B90E-EBA87B6E8CDA}">
      <dgm:prSet/>
      <dgm:spPr/>
      <dgm:t>
        <a:bodyPr/>
        <a:lstStyle/>
        <a:p>
          <a:endParaRPr lang="en-US"/>
        </a:p>
      </dgm:t>
    </dgm:pt>
    <dgm:pt modelId="{F0DF0FBF-99AE-4484-ACAE-F290D6DDC746}" type="sibTrans" cxnId="{41D3F358-FAC4-4DFE-B90E-EBA87B6E8CDA}">
      <dgm:prSet/>
      <dgm:spPr/>
      <dgm:t>
        <a:bodyPr/>
        <a:lstStyle/>
        <a:p>
          <a:endParaRPr lang="en-US"/>
        </a:p>
      </dgm:t>
    </dgm:pt>
    <dgm:pt modelId="{09D9BEA1-53EF-482C-A9D4-7A73EAD006BA}">
      <dgm:prSet/>
      <dgm:spPr/>
      <dgm:t>
        <a:bodyPr/>
        <a:lstStyle/>
        <a:p>
          <a:pPr>
            <a:defRPr cap="all"/>
          </a:pPr>
          <a:r>
            <a:rPr lang="en-US"/>
            <a:t>Some students focus in on one interest.</a:t>
          </a:r>
        </a:p>
      </dgm:t>
    </dgm:pt>
    <dgm:pt modelId="{DE0B89D7-9DF1-4241-9BB0-7E398B01DBAE}" type="parTrans" cxnId="{3FF14C56-568B-4647-BC31-DA244E7D1789}">
      <dgm:prSet/>
      <dgm:spPr/>
      <dgm:t>
        <a:bodyPr/>
        <a:lstStyle/>
        <a:p>
          <a:endParaRPr lang="en-US"/>
        </a:p>
      </dgm:t>
    </dgm:pt>
    <dgm:pt modelId="{19FF9E19-90C7-40D4-A284-FAD29E54FDEA}" type="sibTrans" cxnId="{3FF14C56-568B-4647-BC31-DA244E7D1789}">
      <dgm:prSet/>
      <dgm:spPr/>
      <dgm:t>
        <a:bodyPr/>
        <a:lstStyle/>
        <a:p>
          <a:endParaRPr lang="en-US"/>
        </a:p>
      </dgm:t>
    </dgm:pt>
    <dgm:pt modelId="{2F4556B6-EA23-408E-8726-B73EBD2ABC4F}">
      <dgm:prSet/>
      <dgm:spPr/>
      <dgm:t>
        <a:bodyPr/>
        <a:lstStyle/>
        <a:p>
          <a:pPr>
            <a:defRPr cap="all"/>
          </a:pPr>
          <a:r>
            <a:rPr lang="en-US" dirty="0"/>
            <a:t>Some students expand into many interests.</a:t>
          </a:r>
        </a:p>
      </dgm:t>
    </dgm:pt>
    <dgm:pt modelId="{9732BFC8-B662-43DC-BA4B-6DC6EF9A1B82}" type="parTrans" cxnId="{78D7690E-9D99-4F4E-92A5-6D55C514D74D}">
      <dgm:prSet/>
      <dgm:spPr/>
      <dgm:t>
        <a:bodyPr/>
        <a:lstStyle/>
        <a:p>
          <a:endParaRPr lang="en-US"/>
        </a:p>
      </dgm:t>
    </dgm:pt>
    <dgm:pt modelId="{EB9D00A3-8EB4-45BE-BB04-55A4B51CD7F1}" type="sibTrans" cxnId="{78D7690E-9D99-4F4E-92A5-6D55C514D74D}">
      <dgm:prSet/>
      <dgm:spPr/>
      <dgm:t>
        <a:bodyPr/>
        <a:lstStyle/>
        <a:p>
          <a:endParaRPr lang="en-US"/>
        </a:p>
      </dgm:t>
    </dgm:pt>
    <dgm:pt modelId="{89377E15-0AD5-4C27-9D0D-6E3CC3E92344}">
      <dgm:prSet/>
      <dgm:spPr/>
      <dgm:t>
        <a:bodyPr/>
        <a:lstStyle/>
        <a:p>
          <a:pPr>
            <a:defRPr cap="all"/>
          </a:pPr>
          <a:r>
            <a:rPr lang="en-US"/>
            <a:t>Some students are not clear or certain regarding their interests and they may be intimidated by their own worries and insecurities – not wanting to let anyone down…</a:t>
          </a:r>
        </a:p>
      </dgm:t>
    </dgm:pt>
    <dgm:pt modelId="{0A9D0A69-E8D6-41B5-AA1C-AFB2AEE1705A}" type="parTrans" cxnId="{1065916A-F02E-444C-A9A7-F4F32A55895A}">
      <dgm:prSet/>
      <dgm:spPr/>
      <dgm:t>
        <a:bodyPr/>
        <a:lstStyle/>
        <a:p>
          <a:endParaRPr lang="en-US"/>
        </a:p>
      </dgm:t>
    </dgm:pt>
    <dgm:pt modelId="{54019E2F-D7B9-41EE-AA9D-9871B796AA4B}" type="sibTrans" cxnId="{1065916A-F02E-444C-A9A7-F4F32A55895A}">
      <dgm:prSet/>
      <dgm:spPr/>
      <dgm:t>
        <a:bodyPr/>
        <a:lstStyle/>
        <a:p>
          <a:endParaRPr lang="en-US"/>
        </a:p>
      </dgm:t>
    </dgm:pt>
    <dgm:pt modelId="{B5393007-4CE2-4484-BE3D-BDE94CA89AF4}" type="pres">
      <dgm:prSet presAssocID="{8D2DBFD4-BF08-42ED-BEE9-12821126C478}" presName="root" presStyleCnt="0">
        <dgm:presLayoutVars>
          <dgm:dir/>
          <dgm:resizeHandles val="exact"/>
        </dgm:presLayoutVars>
      </dgm:prSet>
      <dgm:spPr/>
    </dgm:pt>
    <dgm:pt modelId="{9C85C8F0-6BF0-4153-93EC-C3F49C49413C}" type="pres">
      <dgm:prSet presAssocID="{0356B28B-5DBD-4E2C-B905-BC0D67FD6B5B}" presName="compNode" presStyleCnt="0"/>
      <dgm:spPr/>
    </dgm:pt>
    <dgm:pt modelId="{DB62A708-0259-4F31-8B31-FF335609DCFB}" type="pres">
      <dgm:prSet presAssocID="{0356B28B-5DBD-4E2C-B905-BC0D67FD6B5B}" presName="iconBgRect" presStyleLbl="bgShp" presStyleIdx="0" presStyleCnt="4"/>
      <dgm:spPr/>
    </dgm:pt>
    <dgm:pt modelId="{84EF0DD8-5443-4F52-882F-1DA74B812DA0}" type="pres">
      <dgm:prSet presAssocID="{0356B28B-5DBD-4E2C-B905-BC0D67FD6B5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DADFA22E-95E1-4129-88C7-58D463C86BB7}" type="pres">
      <dgm:prSet presAssocID="{0356B28B-5DBD-4E2C-B905-BC0D67FD6B5B}" presName="spaceRect" presStyleCnt="0"/>
      <dgm:spPr/>
    </dgm:pt>
    <dgm:pt modelId="{C6CD3449-4DBE-432C-8E06-8AA16244935A}" type="pres">
      <dgm:prSet presAssocID="{0356B28B-5DBD-4E2C-B905-BC0D67FD6B5B}" presName="textRect" presStyleLbl="revTx" presStyleIdx="0" presStyleCnt="4">
        <dgm:presLayoutVars>
          <dgm:chMax val="1"/>
          <dgm:chPref val="1"/>
        </dgm:presLayoutVars>
      </dgm:prSet>
      <dgm:spPr/>
    </dgm:pt>
    <dgm:pt modelId="{9506B887-F219-4BF8-A412-FC06BF777508}" type="pres">
      <dgm:prSet presAssocID="{F0DF0FBF-99AE-4484-ACAE-F290D6DDC746}" presName="sibTrans" presStyleCnt="0"/>
      <dgm:spPr/>
    </dgm:pt>
    <dgm:pt modelId="{70291CB5-25FA-46EC-8C8D-8482A9FD78EC}" type="pres">
      <dgm:prSet presAssocID="{09D9BEA1-53EF-482C-A9D4-7A73EAD006BA}" presName="compNode" presStyleCnt="0"/>
      <dgm:spPr/>
    </dgm:pt>
    <dgm:pt modelId="{3C77A69B-73C1-4DB4-8D32-BA48BAC57E2A}" type="pres">
      <dgm:prSet presAssocID="{09D9BEA1-53EF-482C-A9D4-7A73EAD006BA}" presName="iconBgRect" presStyleLbl="bgShp" presStyleIdx="1" presStyleCnt="4"/>
      <dgm:spPr/>
    </dgm:pt>
    <dgm:pt modelId="{56EBF05B-CB4B-4216-B1B2-23B6C964C167}" type="pres">
      <dgm:prSet presAssocID="{09D9BEA1-53EF-482C-A9D4-7A73EAD006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Brainstorm"/>
        </a:ext>
      </dgm:extLst>
    </dgm:pt>
    <dgm:pt modelId="{C1594734-B48B-4652-B1EA-7BBA9156E044}" type="pres">
      <dgm:prSet presAssocID="{09D9BEA1-53EF-482C-A9D4-7A73EAD006BA}" presName="spaceRect" presStyleCnt="0"/>
      <dgm:spPr/>
    </dgm:pt>
    <dgm:pt modelId="{570E9DD4-2EBD-4B5F-BAF0-AC1A7CB3AC69}" type="pres">
      <dgm:prSet presAssocID="{09D9BEA1-53EF-482C-A9D4-7A73EAD006BA}" presName="textRect" presStyleLbl="revTx" presStyleIdx="1" presStyleCnt="4">
        <dgm:presLayoutVars>
          <dgm:chMax val="1"/>
          <dgm:chPref val="1"/>
        </dgm:presLayoutVars>
      </dgm:prSet>
      <dgm:spPr/>
    </dgm:pt>
    <dgm:pt modelId="{906F9C4A-B896-4BB7-9952-AFA9CE273A4B}" type="pres">
      <dgm:prSet presAssocID="{19FF9E19-90C7-40D4-A284-FAD29E54FDEA}" presName="sibTrans" presStyleCnt="0"/>
      <dgm:spPr/>
    </dgm:pt>
    <dgm:pt modelId="{6DE238BD-B8D7-425A-A9E9-1A86CC7C72BE}" type="pres">
      <dgm:prSet presAssocID="{2F4556B6-EA23-408E-8726-B73EBD2ABC4F}" presName="compNode" presStyleCnt="0"/>
      <dgm:spPr/>
    </dgm:pt>
    <dgm:pt modelId="{71D11D6B-C661-4752-9124-645D50B79397}" type="pres">
      <dgm:prSet presAssocID="{2F4556B6-EA23-408E-8726-B73EBD2ABC4F}" presName="iconBgRect" presStyleLbl="bgShp" presStyleIdx="2" presStyleCnt="4"/>
      <dgm:spPr/>
    </dgm:pt>
    <dgm:pt modelId="{43353EEB-216C-4EFF-976E-EFB1E62FA04C}" type="pres">
      <dgm:prSet presAssocID="{2F4556B6-EA23-408E-8726-B73EBD2ABC4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wim"/>
        </a:ext>
      </dgm:extLst>
    </dgm:pt>
    <dgm:pt modelId="{27D68FA0-F208-4832-A3F1-59B455443C5A}" type="pres">
      <dgm:prSet presAssocID="{2F4556B6-EA23-408E-8726-B73EBD2ABC4F}" presName="spaceRect" presStyleCnt="0"/>
      <dgm:spPr/>
    </dgm:pt>
    <dgm:pt modelId="{7DF34D3D-EBC7-4641-9412-F218010F10EB}" type="pres">
      <dgm:prSet presAssocID="{2F4556B6-EA23-408E-8726-B73EBD2ABC4F}" presName="textRect" presStyleLbl="revTx" presStyleIdx="2" presStyleCnt="4">
        <dgm:presLayoutVars>
          <dgm:chMax val="1"/>
          <dgm:chPref val="1"/>
        </dgm:presLayoutVars>
      </dgm:prSet>
      <dgm:spPr/>
    </dgm:pt>
    <dgm:pt modelId="{6D9648CB-072B-4868-A852-ECCAAC129C6E}" type="pres">
      <dgm:prSet presAssocID="{EB9D00A3-8EB4-45BE-BB04-55A4B51CD7F1}" presName="sibTrans" presStyleCnt="0"/>
      <dgm:spPr/>
    </dgm:pt>
    <dgm:pt modelId="{6290E0D5-3270-41D7-A40B-DB396EE8894C}" type="pres">
      <dgm:prSet presAssocID="{89377E15-0AD5-4C27-9D0D-6E3CC3E92344}" presName="compNode" presStyleCnt="0"/>
      <dgm:spPr/>
    </dgm:pt>
    <dgm:pt modelId="{7A14AE6C-D27F-44BE-B703-E581A3A20C2F}" type="pres">
      <dgm:prSet presAssocID="{89377E15-0AD5-4C27-9D0D-6E3CC3E92344}" presName="iconBgRect" presStyleLbl="bgShp" presStyleIdx="3" presStyleCnt="4"/>
      <dgm:spPr/>
    </dgm:pt>
    <dgm:pt modelId="{9BF31142-3566-4403-80F4-B4F116AA5570}" type="pres">
      <dgm:prSet presAssocID="{89377E15-0AD5-4C27-9D0D-6E3CC3E9234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fused Person"/>
        </a:ext>
      </dgm:extLst>
    </dgm:pt>
    <dgm:pt modelId="{D0254F79-59EF-47B7-A463-2A5D8391DB3E}" type="pres">
      <dgm:prSet presAssocID="{89377E15-0AD5-4C27-9D0D-6E3CC3E92344}" presName="spaceRect" presStyleCnt="0"/>
      <dgm:spPr/>
    </dgm:pt>
    <dgm:pt modelId="{EF38D42F-287F-4835-89AA-D1EAF6D0D3A3}" type="pres">
      <dgm:prSet presAssocID="{89377E15-0AD5-4C27-9D0D-6E3CC3E92344}" presName="textRect" presStyleLbl="revTx" presStyleIdx="3" presStyleCnt="4">
        <dgm:presLayoutVars>
          <dgm:chMax val="1"/>
          <dgm:chPref val="1"/>
        </dgm:presLayoutVars>
      </dgm:prSet>
      <dgm:spPr/>
    </dgm:pt>
  </dgm:ptLst>
  <dgm:cxnLst>
    <dgm:cxn modelId="{78D7690E-9D99-4F4E-92A5-6D55C514D74D}" srcId="{8D2DBFD4-BF08-42ED-BEE9-12821126C478}" destId="{2F4556B6-EA23-408E-8726-B73EBD2ABC4F}" srcOrd="2" destOrd="0" parTransId="{9732BFC8-B662-43DC-BA4B-6DC6EF9A1B82}" sibTransId="{EB9D00A3-8EB4-45BE-BB04-55A4B51CD7F1}"/>
    <dgm:cxn modelId="{10544F1A-A253-400F-9E3D-A0368A3872A2}" type="presOf" srcId="{2F4556B6-EA23-408E-8726-B73EBD2ABC4F}" destId="{7DF34D3D-EBC7-4641-9412-F218010F10EB}" srcOrd="0" destOrd="0" presId="urn:microsoft.com/office/officeart/2018/5/layout/IconCircleLabelList"/>
    <dgm:cxn modelId="{BBC7152F-8DBD-4D44-B88C-4CD77F6E4B56}" type="presOf" srcId="{89377E15-0AD5-4C27-9D0D-6E3CC3E92344}" destId="{EF38D42F-287F-4835-89AA-D1EAF6D0D3A3}" srcOrd="0" destOrd="0" presId="urn:microsoft.com/office/officeart/2018/5/layout/IconCircleLabelList"/>
    <dgm:cxn modelId="{60CA324A-D8F2-4965-8BCA-AE1FF1B9C8CC}" type="presOf" srcId="{0356B28B-5DBD-4E2C-B905-BC0D67FD6B5B}" destId="{C6CD3449-4DBE-432C-8E06-8AA16244935A}" srcOrd="0" destOrd="0" presId="urn:microsoft.com/office/officeart/2018/5/layout/IconCircleLabelList"/>
    <dgm:cxn modelId="{3FF14C56-568B-4647-BC31-DA244E7D1789}" srcId="{8D2DBFD4-BF08-42ED-BEE9-12821126C478}" destId="{09D9BEA1-53EF-482C-A9D4-7A73EAD006BA}" srcOrd="1" destOrd="0" parTransId="{DE0B89D7-9DF1-4241-9BB0-7E398B01DBAE}" sibTransId="{19FF9E19-90C7-40D4-A284-FAD29E54FDEA}"/>
    <dgm:cxn modelId="{41D3F358-FAC4-4DFE-B90E-EBA87B6E8CDA}" srcId="{8D2DBFD4-BF08-42ED-BEE9-12821126C478}" destId="{0356B28B-5DBD-4E2C-B905-BC0D67FD6B5B}" srcOrd="0" destOrd="0" parTransId="{EBE44964-A308-474B-8528-A90E5A3BE355}" sibTransId="{F0DF0FBF-99AE-4484-ACAE-F290D6DDC746}"/>
    <dgm:cxn modelId="{1065916A-F02E-444C-A9A7-F4F32A55895A}" srcId="{8D2DBFD4-BF08-42ED-BEE9-12821126C478}" destId="{89377E15-0AD5-4C27-9D0D-6E3CC3E92344}" srcOrd="3" destOrd="0" parTransId="{0A9D0A69-E8D6-41B5-AA1C-AFB2AEE1705A}" sibTransId="{54019E2F-D7B9-41EE-AA9D-9871B796AA4B}"/>
    <dgm:cxn modelId="{7A8000C8-4B85-4CC3-AC72-4A56282AC1B3}" type="presOf" srcId="{8D2DBFD4-BF08-42ED-BEE9-12821126C478}" destId="{B5393007-4CE2-4484-BE3D-BDE94CA89AF4}" srcOrd="0" destOrd="0" presId="urn:microsoft.com/office/officeart/2018/5/layout/IconCircleLabelList"/>
    <dgm:cxn modelId="{121E53CB-3DC8-4CFD-BE50-2AD8BFBB808A}" type="presOf" srcId="{09D9BEA1-53EF-482C-A9D4-7A73EAD006BA}" destId="{570E9DD4-2EBD-4B5F-BAF0-AC1A7CB3AC69}" srcOrd="0" destOrd="0" presId="urn:microsoft.com/office/officeart/2018/5/layout/IconCircleLabelList"/>
    <dgm:cxn modelId="{C0812C5E-23C1-4833-8616-428AD7D6E52F}" type="presParOf" srcId="{B5393007-4CE2-4484-BE3D-BDE94CA89AF4}" destId="{9C85C8F0-6BF0-4153-93EC-C3F49C49413C}" srcOrd="0" destOrd="0" presId="urn:microsoft.com/office/officeart/2018/5/layout/IconCircleLabelList"/>
    <dgm:cxn modelId="{7AAC22A8-6469-4F58-B77E-8AA71C8DE248}" type="presParOf" srcId="{9C85C8F0-6BF0-4153-93EC-C3F49C49413C}" destId="{DB62A708-0259-4F31-8B31-FF335609DCFB}" srcOrd="0" destOrd="0" presId="urn:microsoft.com/office/officeart/2018/5/layout/IconCircleLabelList"/>
    <dgm:cxn modelId="{D0363B70-7941-4634-B41B-605A7EDCD91F}" type="presParOf" srcId="{9C85C8F0-6BF0-4153-93EC-C3F49C49413C}" destId="{84EF0DD8-5443-4F52-882F-1DA74B812DA0}" srcOrd="1" destOrd="0" presId="urn:microsoft.com/office/officeart/2018/5/layout/IconCircleLabelList"/>
    <dgm:cxn modelId="{8127C4B3-FA5E-4537-8AD1-69CA4D059494}" type="presParOf" srcId="{9C85C8F0-6BF0-4153-93EC-C3F49C49413C}" destId="{DADFA22E-95E1-4129-88C7-58D463C86BB7}" srcOrd="2" destOrd="0" presId="urn:microsoft.com/office/officeart/2018/5/layout/IconCircleLabelList"/>
    <dgm:cxn modelId="{9407476D-697E-4E85-ACEC-D5190CA7C953}" type="presParOf" srcId="{9C85C8F0-6BF0-4153-93EC-C3F49C49413C}" destId="{C6CD3449-4DBE-432C-8E06-8AA16244935A}" srcOrd="3" destOrd="0" presId="urn:microsoft.com/office/officeart/2018/5/layout/IconCircleLabelList"/>
    <dgm:cxn modelId="{37C07687-7B25-444E-B25A-F7D05E444189}" type="presParOf" srcId="{B5393007-4CE2-4484-BE3D-BDE94CA89AF4}" destId="{9506B887-F219-4BF8-A412-FC06BF777508}" srcOrd="1" destOrd="0" presId="urn:microsoft.com/office/officeart/2018/5/layout/IconCircleLabelList"/>
    <dgm:cxn modelId="{233564B8-250C-40B0-9777-B79EEA8BF2C8}" type="presParOf" srcId="{B5393007-4CE2-4484-BE3D-BDE94CA89AF4}" destId="{70291CB5-25FA-46EC-8C8D-8482A9FD78EC}" srcOrd="2" destOrd="0" presId="urn:microsoft.com/office/officeart/2018/5/layout/IconCircleLabelList"/>
    <dgm:cxn modelId="{3FD15A57-69C0-4E6B-8768-DA46F8915164}" type="presParOf" srcId="{70291CB5-25FA-46EC-8C8D-8482A9FD78EC}" destId="{3C77A69B-73C1-4DB4-8D32-BA48BAC57E2A}" srcOrd="0" destOrd="0" presId="urn:microsoft.com/office/officeart/2018/5/layout/IconCircleLabelList"/>
    <dgm:cxn modelId="{EE8DD12F-EAA3-4DFE-A350-7DC3CFCDFC1E}" type="presParOf" srcId="{70291CB5-25FA-46EC-8C8D-8482A9FD78EC}" destId="{56EBF05B-CB4B-4216-B1B2-23B6C964C167}" srcOrd="1" destOrd="0" presId="urn:microsoft.com/office/officeart/2018/5/layout/IconCircleLabelList"/>
    <dgm:cxn modelId="{48956EBC-4989-4B20-84E9-9AF411BE476A}" type="presParOf" srcId="{70291CB5-25FA-46EC-8C8D-8482A9FD78EC}" destId="{C1594734-B48B-4652-B1EA-7BBA9156E044}" srcOrd="2" destOrd="0" presId="urn:microsoft.com/office/officeart/2018/5/layout/IconCircleLabelList"/>
    <dgm:cxn modelId="{342B4E3D-3B07-4EAA-A11A-8C67632CFA86}" type="presParOf" srcId="{70291CB5-25FA-46EC-8C8D-8482A9FD78EC}" destId="{570E9DD4-2EBD-4B5F-BAF0-AC1A7CB3AC69}" srcOrd="3" destOrd="0" presId="urn:microsoft.com/office/officeart/2018/5/layout/IconCircleLabelList"/>
    <dgm:cxn modelId="{FFFB614F-1A0C-47FE-97AC-32E1228A47D8}" type="presParOf" srcId="{B5393007-4CE2-4484-BE3D-BDE94CA89AF4}" destId="{906F9C4A-B896-4BB7-9952-AFA9CE273A4B}" srcOrd="3" destOrd="0" presId="urn:microsoft.com/office/officeart/2018/5/layout/IconCircleLabelList"/>
    <dgm:cxn modelId="{30C7018C-798C-4DDC-A45B-EAD732E58EC4}" type="presParOf" srcId="{B5393007-4CE2-4484-BE3D-BDE94CA89AF4}" destId="{6DE238BD-B8D7-425A-A9E9-1A86CC7C72BE}" srcOrd="4" destOrd="0" presId="urn:microsoft.com/office/officeart/2018/5/layout/IconCircleLabelList"/>
    <dgm:cxn modelId="{C3679178-B120-480E-BD6F-9E9B7143DCE0}" type="presParOf" srcId="{6DE238BD-B8D7-425A-A9E9-1A86CC7C72BE}" destId="{71D11D6B-C661-4752-9124-645D50B79397}" srcOrd="0" destOrd="0" presId="urn:microsoft.com/office/officeart/2018/5/layout/IconCircleLabelList"/>
    <dgm:cxn modelId="{6F364DC2-8EC3-47C8-9D43-21FD97965EAC}" type="presParOf" srcId="{6DE238BD-B8D7-425A-A9E9-1A86CC7C72BE}" destId="{43353EEB-216C-4EFF-976E-EFB1E62FA04C}" srcOrd="1" destOrd="0" presId="urn:microsoft.com/office/officeart/2018/5/layout/IconCircleLabelList"/>
    <dgm:cxn modelId="{357CC11B-944C-4095-B05F-643D203F02E9}" type="presParOf" srcId="{6DE238BD-B8D7-425A-A9E9-1A86CC7C72BE}" destId="{27D68FA0-F208-4832-A3F1-59B455443C5A}" srcOrd="2" destOrd="0" presId="urn:microsoft.com/office/officeart/2018/5/layout/IconCircleLabelList"/>
    <dgm:cxn modelId="{26EC7F9F-6454-41E6-BF87-9DAD0242EDBE}" type="presParOf" srcId="{6DE238BD-B8D7-425A-A9E9-1A86CC7C72BE}" destId="{7DF34D3D-EBC7-4641-9412-F218010F10EB}" srcOrd="3" destOrd="0" presId="urn:microsoft.com/office/officeart/2018/5/layout/IconCircleLabelList"/>
    <dgm:cxn modelId="{922531C7-46F0-4F8A-AFE9-6A071A3FB750}" type="presParOf" srcId="{B5393007-4CE2-4484-BE3D-BDE94CA89AF4}" destId="{6D9648CB-072B-4868-A852-ECCAAC129C6E}" srcOrd="5" destOrd="0" presId="urn:microsoft.com/office/officeart/2018/5/layout/IconCircleLabelList"/>
    <dgm:cxn modelId="{D64049D3-062E-4A46-8C03-00F576601938}" type="presParOf" srcId="{B5393007-4CE2-4484-BE3D-BDE94CA89AF4}" destId="{6290E0D5-3270-41D7-A40B-DB396EE8894C}" srcOrd="6" destOrd="0" presId="urn:microsoft.com/office/officeart/2018/5/layout/IconCircleLabelList"/>
    <dgm:cxn modelId="{635F5330-3F52-43B8-B0F6-374EF38B87BA}" type="presParOf" srcId="{6290E0D5-3270-41D7-A40B-DB396EE8894C}" destId="{7A14AE6C-D27F-44BE-B703-E581A3A20C2F}" srcOrd="0" destOrd="0" presId="urn:microsoft.com/office/officeart/2018/5/layout/IconCircleLabelList"/>
    <dgm:cxn modelId="{9FC8A8EC-4CA9-44B5-B4B2-F7BC75DA2C1F}" type="presParOf" srcId="{6290E0D5-3270-41D7-A40B-DB396EE8894C}" destId="{9BF31142-3566-4403-80F4-B4F116AA5570}" srcOrd="1" destOrd="0" presId="urn:microsoft.com/office/officeart/2018/5/layout/IconCircleLabelList"/>
    <dgm:cxn modelId="{192B7E99-0B30-4A3C-9005-3E4687EFF99B}" type="presParOf" srcId="{6290E0D5-3270-41D7-A40B-DB396EE8894C}" destId="{D0254F79-59EF-47B7-A463-2A5D8391DB3E}" srcOrd="2" destOrd="0" presId="urn:microsoft.com/office/officeart/2018/5/layout/IconCircleLabelList"/>
    <dgm:cxn modelId="{3A630F19-BB4B-48AC-B6E7-3AA7A1A465A7}" type="presParOf" srcId="{6290E0D5-3270-41D7-A40B-DB396EE8894C}" destId="{EF38D42F-287F-4835-89AA-D1EAF6D0D3A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42CDCF-E069-4F88-AF28-ADA9E0CB05DD}" type="doc">
      <dgm:prSet loTypeId="urn:microsoft.com/office/officeart/2005/8/layout/vProcess5" loCatId="process" qsTypeId="urn:microsoft.com/office/officeart/2005/8/quickstyle/simple2" qsCatId="simple" csTypeId="urn:microsoft.com/office/officeart/2005/8/colors/accent2_2" csCatId="accent2"/>
      <dgm:spPr/>
      <dgm:t>
        <a:bodyPr/>
        <a:lstStyle/>
        <a:p>
          <a:endParaRPr lang="en-US"/>
        </a:p>
      </dgm:t>
    </dgm:pt>
    <dgm:pt modelId="{842BC013-2C19-4899-B930-CEB7C51B1124}">
      <dgm:prSet/>
      <dgm:spPr/>
      <dgm:t>
        <a:bodyPr/>
        <a:lstStyle/>
        <a:p>
          <a:r>
            <a:rPr lang="en-US"/>
            <a:t>Chronically under-challenging, slow-moving classroom experiences (Whitmore, 1986), or moving from a regular classroom to an appropriately challenging one (Krissman, 1989).</a:t>
          </a:r>
        </a:p>
      </dgm:t>
    </dgm:pt>
    <dgm:pt modelId="{298BCECF-0B51-4E48-BD67-BD2B3867657C}" type="parTrans" cxnId="{F32AE8CF-9201-4AE0-B5B1-B706029B92B4}">
      <dgm:prSet/>
      <dgm:spPr/>
      <dgm:t>
        <a:bodyPr/>
        <a:lstStyle/>
        <a:p>
          <a:endParaRPr lang="en-US"/>
        </a:p>
      </dgm:t>
    </dgm:pt>
    <dgm:pt modelId="{A5B2FEE1-3D94-4E1D-B21B-2879FF033F80}" type="sibTrans" cxnId="{F32AE8CF-9201-4AE0-B5B1-B706029B92B4}">
      <dgm:prSet/>
      <dgm:spPr/>
      <dgm:t>
        <a:bodyPr/>
        <a:lstStyle/>
        <a:p>
          <a:endParaRPr lang="en-US"/>
        </a:p>
      </dgm:t>
    </dgm:pt>
    <dgm:pt modelId="{7D348253-7DC2-4E1A-B803-A92E1097F6D8}">
      <dgm:prSet/>
      <dgm:spPr/>
      <dgm:t>
        <a:bodyPr/>
        <a:lstStyle/>
        <a:p>
          <a:r>
            <a:rPr lang="en-US"/>
            <a:t>Peer pressure to conform to “regular” norms, to “be like everyone else” (Diaz, 1998; Ford, 1992, 1996)</a:t>
          </a:r>
        </a:p>
      </dgm:t>
    </dgm:pt>
    <dgm:pt modelId="{36BFEB74-3828-480C-BC21-4C343063EA13}" type="parTrans" cxnId="{45853CC9-F7FD-4844-8674-39B8BBECB58F}">
      <dgm:prSet/>
      <dgm:spPr/>
      <dgm:t>
        <a:bodyPr/>
        <a:lstStyle/>
        <a:p>
          <a:endParaRPr lang="en-US"/>
        </a:p>
      </dgm:t>
    </dgm:pt>
    <dgm:pt modelId="{E8D900FA-8B78-4C4D-AA34-A89CDF386700}" type="sibTrans" cxnId="{45853CC9-F7FD-4844-8674-39B8BBECB58F}">
      <dgm:prSet/>
      <dgm:spPr/>
      <dgm:t>
        <a:bodyPr/>
        <a:lstStyle/>
        <a:p>
          <a:endParaRPr lang="en-US"/>
        </a:p>
      </dgm:t>
    </dgm:pt>
    <dgm:pt modelId="{045DD4CE-C651-4A66-998B-373A9C075F9E}">
      <dgm:prSet/>
      <dgm:spPr/>
      <dgm:t>
        <a:bodyPr/>
        <a:lstStyle/>
        <a:p>
          <a:r>
            <a:rPr lang="en-US"/>
            <a:t>Loneliness, isolation from classmates and the educational enterprise (Mandel &amp; Marcus, 1988, 1955)</a:t>
          </a:r>
        </a:p>
      </dgm:t>
    </dgm:pt>
    <dgm:pt modelId="{E7439EE2-3635-44F2-8CC3-DFD085417EFD}" type="parTrans" cxnId="{686DCBE2-6D52-4589-BE32-69F2AFA7B481}">
      <dgm:prSet/>
      <dgm:spPr/>
      <dgm:t>
        <a:bodyPr/>
        <a:lstStyle/>
        <a:p>
          <a:endParaRPr lang="en-US"/>
        </a:p>
      </dgm:t>
    </dgm:pt>
    <dgm:pt modelId="{D32A8A7D-223B-482F-B445-BC7892DF20EF}" type="sibTrans" cxnId="{686DCBE2-6D52-4589-BE32-69F2AFA7B481}">
      <dgm:prSet/>
      <dgm:spPr/>
      <dgm:t>
        <a:bodyPr/>
        <a:lstStyle/>
        <a:p>
          <a:endParaRPr lang="en-US"/>
        </a:p>
      </dgm:t>
    </dgm:pt>
    <dgm:pt modelId="{59B19E21-AF6F-4730-A325-57A052397464}">
      <dgm:prSet/>
      <dgm:spPr/>
      <dgm:t>
        <a:bodyPr/>
        <a:lstStyle/>
        <a:p>
          <a:r>
            <a:rPr lang="en-US"/>
            <a:t>Family dynamics (Neihart, et. al. 83).</a:t>
          </a:r>
        </a:p>
      </dgm:t>
    </dgm:pt>
    <dgm:pt modelId="{2370F66B-5342-4BAC-AED0-8BDB76F8A9DD}" type="parTrans" cxnId="{0DBADD85-B36A-41E4-831C-4BAFB32E0A59}">
      <dgm:prSet/>
      <dgm:spPr/>
      <dgm:t>
        <a:bodyPr/>
        <a:lstStyle/>
        <a:p>
          <a:endParaRPr lang="en-US"/>
        </a:p>
      </dgm:t>
    </dgm:pt>
    <dgm:pt modelId="{1FDE5548-84CF-4BE4-A355-0D246E89A23F}" type="sibTrans" cxnId="{0DBADD85-B36A-41E4-831C-4BAFB32E0A59}">
      <dgm:prSet/>
      <dgm:spPr/>
      <dgm:t>
        <a:bodyPr/>
        <a:lstStyle/>
        <a:p>
          <a:endParaRPr lang="en-US"/>
        </a:p>
      </dgm:t>
    </dgm:pt>
    <dgm:pt modelId="{5E8843B3-EC7D-4E10-989D-798C0E84884F}" type="pres">
      <dgm:prSet presAssocID="{D142CDCF-E069-4F88-AF28-ADA9E0CB05DD}" presName="outerComposite" presStyleCnt="0">
        <dgm:presLayoutVars>
          <dgm:chMax val="5"/>
          <dgm:dir/>
          <dgm:resizeHandles val="exact"/>
        </dgm:presLayoutVars>
      </dgm:prSet>
      <dgm:spPr/>
    </dgm:pt>
    <dgm:pt modelId="{6E216424-763E-4A47-87BD-0D4675EDCA58}" type="pres">
      <dgm:prSet presAssocID="{D142CDCF-E069-4F88-AF28-ADA9E0CB05DD}" presName="dummyMaxCanvas" presStyleCnt="0">
        <dgm:presLayoutVars/>
      </dgm:prSet>
      <dgm:spPr/>
    </dgm:pt>
    <dgm:pt modelId="{B78EF287-25C5-4D05-8FC9-5D176054DFFC}" type="pres">
      <dgm:prSet presAssocID="{D142CDCF-E069-4F88-AF28-ADA9E0CB05DD}" presName="FourNodes_1" presStyleLbl="node1" presStyleIdx="0" presStyleCnt="4">
        <dgm:presLayoutVars>
          <dgm:bulletEnabled val="1"/>
        </dgm:presLayoutVars>
      </dgm:prSet>
      <dgm:spPr/>
    </dgm:pt>
    <dgm:pt modelId="{FD739A27-1C98-40E5-9C50-E411DD152920}" type="pres">
      <dgm:prSet presAssocID="{D142CDCF-E069-4F88-AF28-ADA9E0CB05DD}" presName="FourNodes_2" presStyleLbl="node1" presStyleIdx="1" presStyleCnt="4">
        <dgm:presLayoutVars>
          <dgm:bulletEnabled val="1"/>
        </dgm:presLayoutVars>
      </dgm:prSet>
      <dgm:spPr/>
    </dgm:pt>
    <dgm:pt modelId="{6CB8547D-ECDD-453B-9110-3D2C89317891}" type="pres">
      <dgm:prSet presAssocID="{D142CDCF-E069-4F88-AF28-ADA9E0CB05DD}" presName="FourNodes_3" presStyleLbl="node1" presStyleIdx="2" presStyleCnt="4">
        <dgm:presLayoutVars>
          <dgm:bulletEnabled val="1"/>
        </dgm:presLayoutVars>
      </dgm:prSet>
      <dgm:spPr/>
    </dgm:pt>
    <dgm:pt modelId="{76DC6072-AB58-404D-A2EB-4CF61B18206F}" type="pres">
      <dgm:prSet presAssocID="{D142CDCF-E069-4F88-AF28-ADA9E0CB05DD}" presName="FourNodes_4" presStyleLbl="node1" presStyleIdx="3" presStyleCnt="4">
        <dgm:presLayoutVars>
          <dgm:bulletEnabled val="1"/>
        </dgm:presLayoutVars>
      </dgm:prSet>
      <dgm:spPr/>
    </dgm:pt>
    <dgm:pt modelId="{4AE49A37-201D-43E3-B0B7-02ACE60D0BFC}" type="pres">
      <dgm:prSet presAssocID="{D142CDCF-E069-4F88-AF28-ADA9E0CB05DD}" presName="FourConn_1-2" presStyleLbl="fgAccFollowNode1" presStyleIdx="0" presStyleCnt="3">
        <dgm:presLayoutVars>
          <dgm:bulletEnabled val="1"/>
        </dgm:presLayoutVars>
      </dgm:prSet>
      <dgm:spPr/>
    </dgm:pt>
    <dgm:pt modelId="{DFD334AE-C091-490E-9288-6A8A9D98B5C0}" type="pres">
      <dgm:prSet presAssocID="{D142CDCF-E069-4F88-AF28-ADA9E0CB05DD}" presName="FourConn_2-3" presStyleLbl="fgAccFollowNode1" presStyleIdx="1" presStyleCnt="3">
        <dgm:presLayoutVars>
          <dgm:bulletEnabled val="1"/>
        </dgm:presLayoutVars>
      </dgm:prSet>
      <dgm:spPr/>
    </dgm:pt>
    <dgm:pt modelId="{4347F742-FF21-4CFE-BBDA-9E5B6046FFF8}" type="pres">
      <dgm:prSet presAssocID="{D142CDCF-E069-4F88-AF28-ADA9E0CB05DD}" presName="FourConn_3-4" presStyleLbl="fgAccFollowNode1" presStyleIdx="2" presStyleCnt="3">
        <dgm:presLayoutVars>
          <dgm:bulletEnabled val="1"/>
        </dgm:presLayoutVars>
      </dgm:prSet>
      <dgm:spPr/>
    </dgm:pt>
    <dgm:pt modelId="{0913B5B1-EACF-4D0B-8DCF-3BBA517AAB88}" type="pres">
      <dgm:prSet presAssocID="{D142CDCF-E069-4F88-AF28-ADA9E0CB05DD}" presName="FourNodes_1_text" presStyleLbl="node1" presStyleIdx="3" presStyleCnt="4">
        <dgm:presLayoutVars>
          <dgm:bulletEnabled val="1"/>
        </dgm:presLayoutVars>
      </dgm:prSet>
      <dgm:spPr/>
    </dgm:pt>
    <dgm:pt modelId="{155F1B75-B521-41AF-A2E9-AC7898F91DB0}" type="pres">
      <dgm:prSet presAssocID="{D142CDCF-E069-4F88-AF28-ADA9E0CB05DD}" presName="FourNodes_2_text" presStyleLbl="node1" presStyleIdx="3" presStyleCnt="4">
        <dgm:presLayoutVars>
          <dgm:bulletEnabled val="1"/>
        </dgm:presLayoutVars>
      </dgm:prSet>
      <dgm:spPr/>
    </dgm:pt>
    <dgm:pt modelId="{9B15325D-6D77-4478-BE14-42B0B84D57FE}" type="pres">
      <dgm:prSet presAssocID="{D142CDCF-E069-4F88-AF28-ADA9E0CB05DD}" presName="FourNodes_3_text" presStyleLbl="node1" presStyleIdx="3" presStyleCnt="4">
        <dgm:presLayoutVars>
          <dgm:bulletEnabled val="1"/>
        </dgm:presLayoutVars>
      </dgm:prSet>
      <dgm:spPr/>
    </dgm:pt>
    <dgm:pt modelId="{E1398805-05D7-4823-AEFD-F21DE9054B84}" type="pres">
      <dgm:prSet presAssocID="{D142CDCF-E069-4F88-AF28-ADA9E0CB05DD}" presName="FourNodes_4_text" presStyleLbl="node1" presStyleIdx="3" presStyleCnt="4">
        <dgm:presLayoutVars>
          <dgm:bulletEnabled val="1"/>
        </dgm:presLayoutVars>
      </dgm:prSet>
      <dgm:spPr/>
    </dgm:pt>
  </dgm:ptLst>
  <dgm:cxnLst>
    <dgm:cxn modelId="{6E525D1A-3D9D-4D03-A883-A07EB891E7E0}" type="presOf" srcId="{842BC013-2C19-4899-B930-CEB7C51B1124}" destId="{0913B5B1-EACF-4D0B-8DCF-3BBA517AAB88}" srcOrd="1" destOrd="0" presId="urn:microsoft.com/office/officeart/2005/8/layout/vProcess5"/>
    <dgm:cxn modelId="{CF1A6C1D-3513-47C4-8BBC-488F22D08ECB}" type="presOf" srcId="{A5B2FEE1-3D94-4E1D-B21B-2879FF033F80}" destId="{4AE49A37-201D-43E3-B0B7-02ACE60D0BFC}" srcOrd="0" destOrd="0" presId="urn:microsoft.com/office/officeart/2005/8/layout/vProcess5"/>
    <dgm:cxn modelId="{13AF0E20-06A9-4DBC-8BD4-ACD13F567B69}" type="presOf" srcId="{59B19E21-AF6F-4730-A325-57A052397464}" destId="{E1398805-05D7-4823-AEFD-F21DE9054B84}" srcOrd="1" destOrd="0" presId="urn:microsoft.com/office/officeart/2005/8/layout/vProcess5"/>
    <dgm:cxn modelId="{DFD0C222-05AF-4261-8761-BF94586DEDA2}" type="presOf" srcId="{59B19E21-AF6F-4730-A325-57A052397464}" destId="{76DC6072-AB58-404D-A2EB-4CF61B18206F}" srcOrd="0" destOrd="0" presId="urn:microsoft.com/office/officeart/2005/8/layout/vProcess5"/>
    <dgm:cxn modelId="{810DCB45-EF73-487F-8905-5C7D268209BF}" type="presOf" srcId="{D142CDCF-E069-4F88-AF28-ADA9E0CB05DD}" destId="{5E8843B3-EC7D-4E10-989D-798C0E84884F}" srcOrd="0" destOrd="0" presId="urn:microsoft.com/office/officeart/2005/8/layout/vProcess5"/>
    <dgm:cxn modelId="{45169546-F8DF-4FCE-A0C2-3C7B31520071}" type="presOf" srcId="{842BC013-2C19-4899-B930-CEB7C51B1124}" destId="{B78EF287-25C5-4D05-8FC9-5D176054DFFC}" srcOrd="0" destOrd="0" presId="urn:microsoft.com/office/officeart/2005/8/layout/vProcess5"/>
    <dgm:cxn modelId="{C668484E-85F9-4CC6-93EC-033A840C1342}" type="presOf" srcId="{045DD4CE-C651-4A66-998B-373A9C075F9E}" destId="{6CB8547D-ECDD-453B-9110-3D2C89317891}" srcOrd="0" destOrd="0" presId="urn:microsoft.com/office/officeart/2005/8/layout/vProcess5"/>
    <dgm:cxn modelId="{6DD12755-042F-4F76-BEC1-E9A129032EAA}" type="presOf" srcId="{D32A8A7D-223B-482F-B445-BC7892DF20EF}" destId="{4347F742-FF21-4CFE-BBDA-9E5B6046FFF8}" srcOrd="0" destOrd="0" presId="urn:microsoft.com/office/officeart/2005/8/layout/vProcess5"/>
    <dgm:cxn modelId="{0DBADD85-B36A-41E4-831C-4BAFB32E0A59}" srcId="{D142CDCF-E069-4F88-AF28-ADA9E0CB05DD}" destId="{59B19E21-AF6F-4730-A325-57A052397464}" srcOrd="3" destOrd="0" parTransId="{2370F66B-5342-4BAC-AED0-8BDB76F8A9DD}" sibTransId="{1FDE5548-84CF-4BE4-A355-0D246E89A23F}"/>
    <dgm:cxn modelId="{E343F195-2257-4A49-A5CB-A8031818AC82}" type="presOf" srcId="{7D348253-7DC2-4E1A-B803-A92E1097F6D8}" destId="{155F1B75-B521-41AF-A2E9-AC7898F91DB0}" srcOrd="1" destOrd="0" presId="urn:microsoft.com/office/officeart/2005/8/layout/vProcess5"/>
    <dgm:cxn modelId="{A326BFA8-6221-4133-8D7A-FA4AF21BCE70}" type="presOf" srcId="{7D348253-7DC2-4E1A-B803-A92E1097F6D8}" destId="{FD739A27-1C98-40E5-9C50-E411DD152920}" srcOrd="0" destOrd="0" presId="urn:microsoft.com/office/officeart/2005/8/layout/vProcess5"/>
    <dgm:cxn modelId="{45853CC9-F7FD-4844-8674-39B8BBECB58F}" srcId="{D142CDCF-E069-4F88-AF28-ADA9E0CB05DD}" destId="{7D348253-7DC2-4E1A-B803-A92E1097F6D8}" srcOrd="1" destOrd="0" parTransId="{36BFEB74-3828-480C-BC21-4C343063EA13}" sibTransId="{E8D900FA-8B78-4C4D-AA34-A89CDF386700}"/>
    <dgm:cxn modelId="{F32AE8CF-9201-4AE0-B5B1-B706029B92B4}" srcId="{D142CDCF-E069-4F88-AF28-ADA9E0CB05DD}" destId="{842BC013-2C19-4899-B930-CEB7C51B1124}" srcOrd="0" destOrd="0" parTransId="{298BCECF-0B51-4E48-BD67-BD2B3867657C}" sibTransId="{A5B2FEE1-3D94-4E1D-B21B-2879FF033F80}"/>
    <dgm:cxn modelId="{96C9B1DA-B2D3-45CF-BFCA-04959C26283C}" type="presOf" srcId="{045DD4CE-C651-4A66-998B-373A9C075F9E}" destId="{9B15325D-6D77-4478-BE14-42B0B84D57FE}" srcOrd="1" destOrd="0" presId="urn:microsoft.com/office/officeart/2005/8/layout/vProcess5"/>
    <dgm:cxn modelId="{686DCBE2-6D52-4589-BE32-69F2AFA7B481}" srcId="{D142CDCF-E069-4F88-AF28-ADA9E0CB05DD}" destId="{045DD4CE-C651-4A66-998B-373A9C075F9E}" srcOrd="2" destOrd="0" parTransId="{E7439EE2-3635-44F2-8CC3-DFD085417EFD}" sibTransId="{D32A8A7D-223B-482F-B445-BC7892DF20EF}"/>
    <dgm:cxn modelId="{5565CCEB-C129-4E99-99F3-A297CEA61D72}" type="presOf" srcId="{E8D900FA-8B78-4C4D-AA34-A89CDF386700}" destId="{DFD334AE-C091-490E-9288-6A8A9D98B5C0}" srcOrd="0" destOrd="0" presId="urn:microsoft.com/office/officeart/2005/8/layout/vProcess5"/>
    <dgm:cxn modelId="{0DABF4D4-6410-4F13-97F0-A05DEB145B12}" type="presParOf" srcId="{5E8843B3-EC7D-4E10-989D-798C0E84884F}" destId="{6E216424-763E-4A47-87BD-0D4675EDCA58}" srcOrd="0" destOrd="0" presId="urn:microsoft.com/office/officeart/2005/8/layout/vProcess5"/>
    <dgm:cxn modelId="{7893AE47-1382-4B2C-81F4-87982337E8D8}" type="presParOf" srcId="{5E8843B3-EC7D-4E10-989D-798C0E84884F}" destId="{B78EF287-25C5-4D05-8FC9-5D176054DFFC}" srcOrd="1" destOrd="0" presId="urn:microsoft.com/office/officeart/2005/8/layout/vProcess5"/>
    <dgm:cxn modelId="{A815723A-AA2D-40AC-AF93-9B67EACF40BC}" type="presParOf" srcId="{5E8843B3-EC7D-4E10-989D-798C0E84884F}" destId="{FD739A27-1C98-40E5-9C50-E411DD152920}" srcOrd="2" destOrd="0" presId="urn:microsoft.com/office/officeart/2005/8/layout/vProcess5"/>
    <dgm:cxn modelId="{27FA013E-0F90-44AB-9EB1-011169C65DB9}" type="presParOf" srcId="{5E8843B3-EC7D-4E10-989D-798C0E84884F}" destId="{6CB8547D-ECDD-453B-9110-3D2C89317891}" srcOrd="3" destOrd="0" presId="urn:microsoft.com/office/officeart/2005/8/layout/vProcess5"/>
    <dgm:cxn modelId="{4BCD2250-52CD-4D00-9AED-1615B52AAD47}" type="presParOf" srcId="{5E8843B3-EC7D-4E10-989D-798C0E84884F}" destId="{76DC6072-AB58-404D-A2EB-4CF61B18206F}" srcOrd="4" destOrd="0" presId="urn:microsoft.com/office/officeart/2005/8/layout/vProcess5"/>
    <dgm:cxn modelId="{84E8291F-BBA0-48CD-9EA5-08B9F0F2172B}" type="presParOf" srcId="{5E8843B3-EC7D-4E10-989D-798C0E84884F}" destId="{4AE49A37-201D-43E3-B0B7-02ACE60D0BFC}" srcOrd="5" destOrd="0" presId="urn:microsoft.com/office/officeart/2005/8/layout/vProcess5"/>
    <dgm:cxn modelId="{0EC872D5-25DF-457D-8E54-89BBB760C5F8}" type="presParOf" srcId="{5E8843B3-EC7D-4E10-989D-798C0E84884F}" destId="{DFD334AE-C091-490E-9288-6A8A9D98B5C0}" srcOrd="6" destOrd="0" presId="urn:microsoft.com/office/officeart/2005/8/layout/vProcess5"/>
    <dgm:cxn modelId="{089EA209-C21C-4EFF-A2DE-537E36DE3244}" type="presParOf" srcId="{5E8843B3-EC7D-4E10-989D-798C0E84884F}" destId="{4347F742-FF21-4CFE-BBDA-9E5B6046FFF8}" srcOrd="7" destOrd="0" presId="urn:microsoft.com/office/officeart/2005/8/layout/vProcess5"/>
    <dgm:cxn modelId="{80B7E94F-6B4F-49D7-B063-BF39E25383D0}" type="presParOf" srcId="{5E8843B3-EC7D-4E10-989D-798C0E84884F}" destId="{0913B5B1-EACF-4D0B-8DCF-3BBA517AAB88}" srcOrd="8" destOrd="0" presId="urn:microsoft.com/office/officeart/2005/8/layout/vProcess5"/>
    <dgm:cxn modelId="{56987495-1933-441E-819D-890DB36770A0}" type="presParOf" srcId="{5E8843B3-EC7D-4E10-989D-798C0E84884F}" destId="{155F1B75-B521-41AF-A2E9-AC7898F91DB0}" srcOrd="9" destOrd="0" presId="urn:microsoft.com/office/officeart/2005/8/layout/vProcess5"/>
    <dgm:cxn modelId="{601A90AB-190E-4922-973D-554EABEDAFAE}" type="presParOf" srcId="{5E8843B3-EC7D-4E10-989D-798C0E84884F}" destId="{9B15325D-6D77-4478-BE14-42B0B84D57FE}" srcOrd="10" destOrd="0" presId="urn:microsoft.com/office/officeart/2005/8/layout/vProcess5"/>
    <dgm:cxn modelId="{F550E04F-1E8F-439C-BF90-0E17D89663C1}" type="presParOf" srcId="{5E8843B3-EC7D-4E10-989D-798C0E84884F}" destId="{E1398805-05D7-4823-AEFD-F21DE9054B84}"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2B6A64-7DCB-4BEC-8645-80716824D5A3}"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B25E101E-E14F-4410-BAC3-C9CCED3D9839}">
      <dgm:prSet/>
      <dgm:spPr/>
      <dgm:t>
        <a:bodyPr/>
        <a:lstStyle/>
        <a:p>
          <a:r>
            <a:rPr lang="en-US"/>
            <a:t>Curriculum Compacting </a:t>
          </a:r>
        </a:p>
      </dgm:t>
    </dgm:pt>
    <dgm:pt modelId="{68564953-AD05-4558-B1B5-B94FD102E74A}" type="parTrans" cxnId="{599C57CD-22D5-41E6-B72F-52537D119D50}">
      <dgm:prSet/>
      <dgm:spPr/>
      <dgm:t>
        <a:bodyPr/>
        <a:lstStyle/>
        <a:p>
          <a:endParaRPr lang="en-US"/>
        </a:p>
      </dgm:t>
    </dgm:pt>
    <dgm:pt modelId="{F4876605-18CA-4DA6-9D7B-3DCDCE2637B5}" type="sibTrans" cxnId="{599C57CD-22D5-41E6-B72F-52537D119D50}">
      <dgm:prSet/>
      <dgm:spPr/>
      <dgm:t>
        <a:bodyPr/>
        <a:lstStyle/>
        <a:p>
          <a:endParaRPr lang="en-US"/>
        </a:p>
      </dgm:t>
    </dgm:pt>
    <dgm:pt modelId="{81CDAEC3-806B-4C56-BAF1-A9B4D865672D}">
      <dgm:prSet/>
      <dgm:spPr/>
      <dgm:t>
        <a:bodyPr/>
        <a:lstStyle/>
        <a:p>
          <a:r>
            <a:rPr lang="en-US"/>
            <a:t>Self-Selected independent or small-group studies</a:t>
          </a:r>
        </a:p>
      </dgm:t>
    </dgm:pt>
    <dgm:pt modelId="{EAEC16D7-4B0D-4BBF-9D86-D40C3A827C6C}" type="parTrans" cxnId="{E23398E5-1F25-4A07-BB42-1EB40ED50961}">
      <dgm:prSet/>
      <dgm:spPr/>
      <dgm:t>
        <a:bodyPr/>
        <a:lstStyle/>
        <a:p>
          <a:endParaRPr lang="en-US"/>
        </a:p>
      </dgm:t>
    </dgm:pt>
    <dgm:pt modelId="{BB383A8D-9129-4C05-83C6-89495A132F9B}" type="sibTrans" cxnId="{E23398E5-1F25-4A07-BB42-1EB40ED50961}">
      <dgm:prSet/>
      <dgm:spPr/>
      <dgm:t>
        <a:bodyPr/>
        <a:lstStyle/>
        <a:p>
          <a:endParaRPr lang="en-US"/>
        </a:p>
      </dgm:t>
    </dgm:pt>
    <dgm:pt modelId="{3D0529A8-D523-4E9A-B2D5-801B8CE508CF}">
      <dgm:prSet/>
      <dgm:spPr/>
      <dgm:t>
        <a:bodyPr/>
        <a:lstStyle/>
        <a:p>
          <a:r>
            <a:rPr lang="en-US"/>
            <a:t>A shift to more challenging and engaging learning environments that provide opportunities for accelerated progress.</a:t>
          </a:r>
        </a:p>
      </dgm:t>
    </dgm:pt>
    <dgm:pt modelId="{3F0FD7D2-EB44-4281-9842-F664EAED9936}" type="parTrans" cxnId="{6C98B0F4-F359-43E8-A6D3-EC2DE5633BA1}">
      <dgm:prSet/>
      <dgm:spPr/>
      <dgm:t>
        <a:bodyPr/>
        <a:lstStyle/>
        <a:p>
          <a:endParaRPr lang="en-US"/>
        </a:p>
      </dgm:t>
    </dgm:pt>
    <dgm:pt modelId="{8C04D341-BA94-4B71-B6D2-E932D76B7860}" type="sibTrans" cxnId="{6C98B0F4-F359-43E8-A6D3-EC2DE5633BA1}">
      <dgm:prSet/>
      <dgm:spPr/>
      <dgm:t>
        <a:bodyPr/>
        <a:lstStyle/>
        <a:p>
          <a:endParaRPr lang="en-US"/>
        </a:p>
      </dgm:t>
    </dgm:pt>
    <dgm:pt modelId="{258FBDB0-7BD0-4B61-8DB9-181289BDF353}">
      <dgm:prSet/>
      <dgm:spPr/>
      <dgm:t>
        <a:bodyPr/>
        <a:lstStyle/>
        <a:p>
          <a:r>
            <a:rPr lang="en-US"/>
            <a:t>Approaches need to be individualized for students, due to the diverse sources of underachievement.</a:t>
          </a:r>
        </a:p>
      </dgm:t>
    </dgm:pt>
    <dgm:pt modelId="{AEB6BC41-AD53-4356-8289-E42E207E3B73}" type="parTrans" cxnId="{63932A75-EF36-4A9A-BF48-7471C7D42889}">
      <dgm:prSet/>
      <dgm:spPr/>
      <dgm:t>
        <a:bodyPr/>
        <a:lstStyle/>
        <a:p>
          <a:endParaRPr lang="en-US"/>
        </a:p>
      </dgm:t>
    </dgm:pt>
    <dgm:pt modelId="{FE8C73FF-F8C5-4966-932B-0DC943E74D5F}" type="sibTrans" cxnId="{63932A75-EF36-4A9A-BF48-7471C7D42889}">
      <dgm:prSet/>
      <dgm:spPr/>
      <dgm:t>
        <a:bodyPr/>
        <a:lstStyle/>
        <a:p>
          <a:endParaRPr lang="en-US"/>
        </a:p>
      </dgm:t>
    </dgm:pt>
    <dgm:pt modelId="{811D2EF4-DABF-4E6F-84FC-431AB8DD0180}">
      <dgm:prSet/>
      <dgm:spPr/>
      <dgm:t>
        <a:bodyPr/>
        <a:lstStyle/>
        <a:p>
          <a:r>
            <a:rPr lang="en-US"/>
            <a:t>In addition, counseling should be provided to handle family and personal issues AND to enable students to STRENGTHEN those personal traits that can serve as assets (Neihart et. al., 282)</a:t>
          </a:r>
        </a:p>
      </dgm:t>
    </dgm:pt>
    <dgm:pt modelId="{9E77514D-47E2-4AF3-9450-9B361537710A}" type="parTrans" cxnId="{A2477E43-4FCC-4812-95C1-879D3683987A}">
      <dgm:prSet/>
      <dgm:spPr/>
      <dgm:t>
        <a:bodyPr/>
        <a:lstStyle/>
        <a:p>
          <a:endParaRPr lang="en-US"/>
        </a:p>
      </dgm:t>
    </dgm:pt>
    <dgm:pt modelId="{5FD2663B-8267-4B10-BE3F-6613B591EA4B}" type="sibTrans" cxnId="{A2477E43-4FCC-4812-95C1-879D3683987A}">
      <dgm:prSet/>
      <dgm:spPr/>
      <dgm:t>
        <a:bodyPr/>
        <a:lstStyle/>
        <a:p>
          <a:endParaRPr lang="en-US"/>
        </a:p>
      </dgm:t>
    </dgm:pt>
    <dgm:pt modelId="{9D5C64C7-A061-4895-9A1B-151A988B9479}" type="pres">
      <dgm:prSet presAssocID="{4D2B6A64-7DCB-4BEC-8645-80716824D5A3}" presName="vert0" presStyleCnt="0">
        <dgm:presLayoutVars>
          <dgm:dir/>
          <dgm:animOne val="branch"/>
          <dgm:animLvl val="lvl"/>
        </dgm:presLayoutVars>
      </dgm:prSet>
      <dgm:spPr/>
    </dgm:pt>
    <dgm:pt modelId="{62453968-CCED-4D24-9D47-189813D5B95E}" type="pres">
      <dgm:prSet presAssocID="{B25E101E-E14F-4410-BAC3-C9CCED3D9839}" presName="thickLine" presStyleLbl="alignNode1" presStyleIdx="0" presStyleCnt="5"/>
      <dgm:spPr/>
    </dgm:pt>
    <dgm:pt modelId="{7B01E1E0-2317-4980-98BA-B8EED00E4CB3}" type="pres">
      <dgm:prSet presAssocID="{B25E101E-E14F-4410-BAC3-C9CCED3D9839}" presName="horz1" presStyleCnt="0"/>
      <dgm:spPr/>
    </dgm:pt>
    <dgm:pt modelId="{49B7F532-2E59-4BF8-A470-B357AA2325C9}" type="pres">
      <dgm:prSet presAssocID="{B25E101E-E14F-4410-BAC3-C9CCED3D9839}" presName="tx1" presStyleLbl="revTx" presStyleIdx="0" presStyleCnt="5"/>
      <dgm:spPr/>
    </dgm:pt>
    <dgm:pt modelId="{0AE29E2D-AA41-44CF-9DF0-7FBCCA81F03E}" type="pres">
      <dgm:prSet presAssocID="{B25E101E-E14F-4410-BAC3-C9CCED3D9839}" presName="vert1" presStyleCnt="0"/>
      <dgm:spPr/>
    </dgm:pt>
    <dgm:pt modelId="{C9488A56-0579-45FF-AA43-371509999094}" type="pres">
      <dgm:prSet presAssocID="{81CDAEC3-806B-4C56-BAF1-A9B4D865672D}" presName="thickLine" presStyleLbl="alignNode1" presStyleIdx="1" presStyleCnt="5"/>
      <dgm:spPr/>
    </dgm:pt>
    <dgm:pt modelId="{44E2AAFE-8DCB-4F1C-A075-3EC6562160EE}" type="pres">
      <dgm:prSet presAssocID="{81CDAEC3-806B-4C56-BAF1-A9B4D865672D}" presName="horz1" presStyleCnt="0"/>
      <dgm:spPr/>
    </dgm:pt>
    <dgm:pt modelId="{79BB4DA9-423C-47C0-B7AB-1851F40674D4}" type="pres">
      <dgm:prSet presAssocID="{81CDAEC3-806B-4C56-BAF1-A9B4D865672D}" presName="tx1" presStyleLbl="revTx" presStyleIdx="1" presStyleCnt="5"/>
      <dgm:spPr/>
    </dgm:pt>
    <dgm:pt modelId="{80ADA736-3C16-4024-837E-65159EE36BA7}" type="pres">
      <dgm:prSet presAssocID="{81CDAEC3-806B-4C56-BAF1-A9B4D865672D}" presName="vert1" presStyleCnt="0"/>
      <dgm:spPr/>
    </dgm:pt>
    <dgm:pt modelId="{BF828E2E-530E-43C8-9325-15161A1A435D}" type="pres">
      <dgm:prSet presAssocID="{3D0529A8-D523-4E9A-B2D5-801B8CE508CF}" presName="thickLine" presStyleLbl="alignNode1" presStyleIdx="2" presStyleCnt="5"/>
      <dgm:spPr/>
    </dgm:pt>
    <dgm:pt modelId="{710629D9-A5F9-4C7F-9515-9FE288FEC6B6}" type="pres">
      <dgm:prSet presAssocID="{3D0529A8-D523-4E9A-B2D5-801B8CE508CF}" presName="horz1" presStyleCnt="0"/>
      <dgm:spPr/>
    </dgm:pt>
    <dgm:pt modelId="{A669B4DC-08B1-4BDF-886C-5F41BC718915}" type="pres">
      <dgm:prSet presAssocID="{3D0529A8-D523-4E9A-B2D5-801B8CE508CF}" presName="tx1" presStyleLbl="revTx" presStyleIdx="2" presStyleCnt="5"/>
      <dgm:spPr/>
    </dgm:pt>
    <dgm:pt modelId="{8271C1A6-DB95-483B-B747-B4090E53588C}" type="pres">
      <dgm:prSet presAssocID="{3D0529A8-D523-4E9A-B2D5-801B8CE508CF}" presName="vert1" presStyleCnt="0"/>
      <dgm:spPr/>
    </dgm:pt>
    <dgm:pt modelId="{CB29DE8E-589A-4F9E-B575-DA7CE467332C}" type="pres">
      <dgm:prSet presAssocID="{258FBDB0-7BD0-4B61-8DB9-181289BDF353}" presName="thickLine" presStyleLbl="alignNode1" presStyleIdx="3" presStyleCnt="5"/>
      <dgm:spPr/>
    </dgm:pt>
    <dgm:pt modelId="{E67847B3-C2BC-41DA-BBF0-65866DE29196}" type="pres">
      <dgm:prSet presAssocID="{258FBDB0-7BD0-4B61-8DB9-181289BDF353}" presName="horz1" presStyleCnt="0"/>
      <dgm:spPr/>
    </dgm:pt>
    <dgm:pt modelId="{28C4CA3D-2D7D-44FE-A99A-166749ECB7EC}" type="pres">
      <dgm:prSet presAssocID="{258FBDB0-7BD0-4B61-8DB9-181289BDF353}" presName="tx1" presStyleLbl="revTx" presStyleIdx="3" presStyleCnt="5"/>
      <dgm:spPr/>
    </dgm:pt>
    <dgm:pt modelId="{F882DF5A-1CD4-41C3-8D50-F70B40A3B394}" type="pres">
      <dgm:prSet presAssocID="{258FBDB0-7BD0-4B61-8DB9-181289BDF353}" presName="vert1" presStyleCnt="0"/>
      <dgm:spPr/>
    </dgm:pt>
    <dgm:pt modelId="{E6881612-B7C9-4DF2-B35B-3B80EDE70DE2}" type="pres">
      <dgm:prSet presAssocID="{811D2EF4-DABF-4E6F-84FC-431AB8DD0180}" presName="thickLine" presStyleLbl="alignNode1" presStyleIdx="4" presStyleCnt="5"/>
      <dgm:spPr/>
    </dgm:pt>
    <dgm:pt modelId="{A585CD4C-FB0A-43D4-87AC-86CB5E91C4CC}" type="pres">
      <dgm:prSet presAssocID="{811D2EF4-DABF-4E6F-84FC-431AB8DD0180}" presName="horz1" presStyleCnt="0"/>
      <dgm:spPr/>
    </dgm:pt>
    <dgm:pt modelId="{3712A2BD-34C8-4E81-9FFB-50AC5693B9F5}" type="pres">
      <dgm:prSet presAssocID="{811D2EF4-DABF-4E6F-84FC-431AB8DD0180}" presName="tx1" presStyleLbl="revTx" presStyleIdx="4" presStyleCnt="5"/>
      <dgm:spPr/>
    </dgm:pt>
    <dgm:pt modelId="{D31D4CDD-5AC6-4FCA-944B-D8FF3C27EC7A}" type="pres">
      <dgm:prSet presAssocID="{811D2EF4-DABF-4E6F-84FC-431AB8DD0180}" presName="vert1" presStyleCnt="0"/>
      <dgm:spPr/>
    </dgm:pt>
  </dgm:ptLst>
  <dgm:cxnLst>
    <dgm:cxn modelId="{EE369603-B499-4C73-A5B5-8B5BCED57DD4}" type="presOf" srcId="{3D0529A8-D523-4E9A-B2D5-801B8CE508CF}" destId="{A669B4DC-08B1-4BDF-886C-5F41BC718915}" srcOrd="0" destOrd="0" presId="urn:microsoft.com/office/officeart/2008/layout/LinedList"/>
    <dgm:cxn modelId="{A2477E43-4FCC-4812-95C1-879D3683987A}" srcId="{4D2B6A64-7DCB-4BEC-8645-80716824D5A3}" destId="{811D2EF4-DABF-4E6F-84FC-431AB8DD0180}" srcOrd="4" destOrd="0" parTransId="{9E77514D-47E2-4AF3-9450-9B361537710A}" sibTransId="{5FD2663B-8267-4B10-BE3F-6613B591EA4B}"/>
    <dgm:cxn modelId="{33444966-81FE-4665-A462-5E35959266E8}" type="presOf" srcId="{81CDAEC3-806B-4C56-BAF1-A9B4D865672D}" destId="{79BB4DA9-423C-47C0-B7AB-1851F40674D4}" srcOrd="0" destOrd="0" presId="urn:microsoft.com/office/officeart/2008/layout/LinedList"/>
    <dgm:cxn modelId="{63932A75-EF36-4A9A-BF48-7471C7D42889}" srcId="{4D2B6A64-7DCB-4BEC-8645-80716824D5A3}" destId="{258FBDB0-7BD0-4B61-8DB9-181289BDF353}" srcOrd="3" destOrd="0" parTransId="{AEB6BC41-AD53-4356-8289-E42E207E3B73}" sibTransId="{FE8C73FF-F8C5-4966-932B-0DC943E74D5F}"/>
    <dgm:cxn modelId="{FFB0F6AC-4C76-4619-8ED2-57E45479D5C5}" type="presOf" srcId="{811D2EF4-DABF-4E6F-84FC-431AB8DD0180}" destId="{3712A2BD-34C8-4E81-9FFB-50AC5693B9F5}" srcOrd="0" destOrd="0" presId="urn:microsoft.com/office/officeart/2008/layout/LinedList"/>
    <dgm:cxn modelId="{599C57CD-22D5-41E6-B72F-52537D119D50}" srcId="{4D2B6A64-7DCB-4BEC-8645-80716824D5A3}" destId="{B25E101E-E14F-4410-BAC3-C9CCED3D9839}" srcOrd="0" destOrd="0" parTransId="{68564953-AD05-4558-B1B5-B94FD102E74A}" sibTransId="{F4876605-18CA-4DA6-9D7B-3DCDCE2637B5}"/>
    <dgm:cxn modelId="{0877DFCE-FE4E-46DC-A9AE-ED18CFAED6FA}" type="presOf" srcId="{258FBDB0-7BD0-4B61-8DB9-181289BDF353}" destId="{28C4CA3D-2D7D-44FE-A99A-166749ECB7EC}" srcOrd="0" destOrd="0" presId="urn:microsoft.com/office/officeart/2008/layout/LinedList"/>
    <dgm:cxn modelId="{3D3962D8-08AA-4A73-971F-83E5C1B5701D}" type="presOf" srcId="{B25E101E-E14F-4410-BAC3-C9CCED3D9839}" destId="{49B7F532-2E59-4BF8-A470-B357AA2325C9}" srcOrd="0" destOrd="0" presId="urn:microsoft.com/office/officeart/2008/layout/LinedList"/>
    <dgm:cxn modelId="{E23398E5-1F25-4A07-BB42-1EB40ED50961}" srcId="{4D2B6A64-7DCB-4BEC-8645-80716824D5A3}" destId="{81CDAEC3-806B-4C56-BAF1-A9B4D865672D}" srcOrd="1" destOrd="0" parTransId="{EAEC16D7-4B0D-4BBF-9D86-D40C3A827C6C}" sibTransId="{BB383A8D-9129-4C05-83C6-89495A132F9B}"/>
    <dgm:cxn modelId="{A9B422E6-E1C6-4D44-A34A-F0021B3C5F40}" type="presOf" srcId="{4D2B6A64-7DCB-4BEC-8645-80716824D5A3}" destId="{9D5C64C7-A061-4895-9A1B-151A988B9479}" srcOrd="0" destOrd="0" presId="urn:microsoft.com/office/officeart/2008/layout/LinedList"/>
    <dgm:cxn modelId="{6C98B0F4-F359-43E8-A6D3-EC2DE5633BA1}" srcId="{4D2B6A64-7DCB-4BEC-8645-80716824D5A3}" destId="{3D0529A8-D523-4E9A-B2D5-801B8CE508CF}" srcOrd="2" destOrd="0" parTransId="{3F0FD7D2-EB44-4281-9842-F664EAED9936}" sibTransId="{8C04D341-BA94-4B71-B6D2-E932D76B7860}"/>
    <dgm:cxn modelId="{7D4793A4-D5DA-4D52-983B-E5E19C923852}" type="presParOf" srcId="{9D5C64C7-A061-4895-9A1B-151A988B9479}" destId="{62453968-CCED-4D24-9D47-189813D5B95E}" srcOrd="0" destOrd="0" presId="urn:microsoft.com/office/officeart/2008/layout/LinedList"/>
    <dgm:cxn modelId="{7E79E205-0D08-48F1-8B58-0BF78FF95AAC}" type="presParOf" srcId="{9D5C64C7-A061-4895-9A1B-151A988B9479}" destId="{7B01E1E0-2317-4980-98BA-B8EED00E4CB3}" srcOrd="1" destOrd="0" presId="urn:microsoft.com/office/officeart/2008/layout/LinedList"/>
    <dgm:cxn modelId="{AE4D6DDB-04E6-493B-8498-E33DAE15E620}" type="presParOf" srcId="{7B01E1E0-2317-4980-98BA-B8EED00E4CB3}" destId="{49B7F532-2E59-4BF8-A470-B357AA2325C9}" srcOrd="0" destOrd="0" presId="urn:microsoft.com/office/officeart/2008/layout/LinedList"/>
    <dgm:cxn modelId="{79793BF3-7097-41E1-B448-31CAACF7BED4}" type="presParOf" srcId="{7B01E1E0-2317-4980-98BA-B8EED00E4CB3}" destId="{0AE29E2D-AA41-44CF-9DF0-7FBCCA81F03E}" srcOrd="1" destOrd="0" presId="urn:microsoft.com/office/officeart/2008/layout/LinedList"/>
    <dgm:cxn modelId="{AF609791-D316-4E3C-9674-9483B28208E0}" type="presParOf" srcId="{9D5C64C7-A061-4895-9A1B-151A988B9479}" destId="{C9488A56-0579-45FF-AA43-371509999094}" srcOrd="2" destOrd="0" presId="urn:microsoft.com/office/officeart/2008/layout/LinedList"/>
    <dgm:cxn modelId="{70012ACE-9A55-4581-94E4-3B2ACD868046}" type="presParOf" srcId="{9D5C64C7-A061-4895-9A1B-151A988B9479}" destId="{44E2AAFE-8DCB-4F1C-A075-3EC6562160EE}" srcOrd="3" destOrd="0" presId="urn:microsoft.com/office/officeart/2008/layout/LinedList"/>
    <dgm:cxn modelId="{AC1B60DA-2CAB-4F49-805B-501D787D8EC9}" type="presParOf" srcId="{44E2AAFE-8DCB-4F1C-A075-3EC6562160EE}" destId="{79BB4DA9-423C-47C0-B7AB-1851F40674D4}" srcOrd="0" destOrd="0" presId="urn:microsoft.com/office/officeart/2008/layout/LinedList"/>
    <dgm:cxn modelId="{690E588C-EB2E-4E1C-A442-3CF97E5F62B9}" type="presParOf" srcId="{44E2AAFE-8DCB-4F1C-A075-3EC6562160EE}" destId="{80ADA736-3C16-4024-837E-65159EE36BA7}" srcOrd="1" destOrd="0" presId="urn:microsoft.com/office/officeart/2008/layout/LinedList"/>
    <dgm:cxn modelId="{B58A4931-8883-4E65-8D69-EEA3E2072A3B}" type="presParOf" srcId="{9D5C64C7-A061-4895-9A1B-151A988B9479}" destId="{BF828E2E-530E-43C8-9325-15161A1A435D}" srcOrd="4" destOrd="0" presId="urn:microsoft.com/office/officeart/2008/layout/LinedList"/>
    <dgm:cxn modelId="{32975C8F-AA7B-4A68-AFEE-0DC39998512F}" type="presParOf" srcId="{9D5C64C7-A061-4895-9A1B-151A988B9479}" destId="{710629D9-A5F9-4C7F-9515-9FE288FEC6B6}" srcOrd="5" destOrd="0" presId="urn:microsoft.com/office/officeart/2008/layout/LinedList"/>
    <dgm:cxn modelId="{A4F5B2FF-C0C5-4D10-B9F9-A2C743A94666}" type="presParOf" srcId="{710629D9-A5F9-4C7F-9515-9FE288FEC6B6}" destId="{A669B4DC-08B1-4BDF-886C-5F41BC718915}" srcOrd="0" destOrd="0" presId="urn:microsoft.com/office/officeart/2008/layout/LinedList"/>
    <dgm:cxn modelId="{4E7C122D-DEC7-495C-949A-BE90BD63D10E}" type="presParOf" srcId="{710629D9-A5F9-4C7F-9515-9FE288FEC6B6}" destId="{8271C1A6-DB95-483B-B747-B4090E53588C}" srcOrd="1" destOrd="0" presId="urn:microsoft.com/office/officeart/2008/layout/LinedList"/>
    <dgm:cxn modelId="{E93EDEBD-AC6F-47DC-A82A-6091323DD8EB}" type="presParOf" srcId="{9D5C64C7-A061-4895-9A1B-151A988B9479}" destId="{CB29DE8E-589A-4F9E-B575-DA7CE467332C}" srcOrd="6" destOrd="0" presId="urn:microsoft.com/office/officeart/2008/layout/LinedList"/>
    <dgm:cxn modelId="{87E9467C-57F0-4628-A3DD-15C0BCE0B36A}" type="presParOf" srcId="{9D5C64C7-A061-4895-9A1B-151A988B9479}" destId="{E67847B3-C2BC-41DA-BBF0-65866DE29196}" srcOrd="7" destOrd="0" presId="urn:microsoft.com/office/officeart/2008/layout/LinedList"/>
    <dgm:cxn modelId="{07EBC5C5-5D4A-4E8E-9F77-477F7533931D}" type="presParOf" srcId="{E67847B3-C2BC-41DA-BBF0-65866DE29196}" destId="{28C4CA3D-2D7D-44FE-A99A-166749ECB7EC}" srcOrd="0" destOrd="0" presId="urn:microsoft.com/office/officeart/2008/layout/LinedList"/>
    <dgm:cxn modelId="{4A011132-0CF7-4F10-B259-B1820413FD7F}" type="presParOf" srcId="{E67847B3-C2BC-41DA-BBF0-65866DE29196}" destId="{F882DF5A-1CD4-41C3-8D50-F70B40A3B394}" srcOrd="1" destOrd="0" presId="urn:microsoft.com/office/officeart/2008/layout/LinedList"/>
    <dgm:cxn modelId="{AF59D4E6-07F7-40BC-95B7-7C62749394FA}" type="presParOf" srcId="{9D5C64C7-A061-4895-9A1B-151A988B9479}" destId="{E6881612-B7C9-4DF2-B35B-3B80EDE70DE2}" srcOrd="8" destOrd="0" presId="urn:microsoft.com/office/officeart/2008/layout/LinedList"/>
    <dgm:cxn modelId="{FB622656-C6D0-4293-B02B-BA643A3DF0E1}" type="presParOf" srcId="{9D5C64C7-A061-4895-9A1B-151A988B9479}" destId="{A585CD4C-FB0A-43D4-87AC-86CB5E91C4CC}" srcOrd="9" destOrd="0" presId="urn:microsoft.com/office/officeart/2008/layout/LinedList"/>
    <dgm:cxn modelId="{3054BB98-8280-4F8C-AF0B-C4E3117D1E70}" type="presParOf" srcId="{A585CD4C-FB0A-43D4-87AC-86CB5E91C4CC}" destId="{3712A2BD-34C8-4E81-9FFB-50AC5693B9F5}" srcOrd="0" destOrd="0" presId="urn:microsoft.com/office/officeart/2008/layout/LinedList"/>
    <dgm:cxn modelId="{4A9F2832-23BA-4C09-912A-4F3D47BE7DF5}" type="presParOf" srcId="{A585CD4C-FB0A-43D4-87AC-86CB5E91C4CC}" destId="{D31D4CDD-5AC6-4FCA-944B-D8FF3C27EC7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05EA31-C5CA-41DA-8F4C-10F93FEDF53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E70F4A0-5BFE-4981-A66A-CF5E7C72B59D}">
      <dgm:prSet phldrT="[Text]"/>
      <dgm:spPr>
        <a:solidFill>
          <a:schemeClr val="bg2">
            <a:lumMod val="50000"/>
          </a:schemeClr>
        </a:solidFill>
      </dgm:spPr>
      <dgm:t>
        <a:bodyPr/>
        <a:lstStyle/>
        <a:p>
          <a:r>
            <a:rPr lang="en-US" dirty="0"/>
            <a:t>Curriculum Access</a:t>
          </a:r>
        </a:p>
      </dgm:t>
    </dgm:pt>
    <dgm:pt modelId="{010DEAD8-56E8-4D6C-A3A9-846DE6011101}" type="parTrans" cxnId="{B5C2F3B7-7CA4-4D3E-8FE8-FB654C9D9D7E}">
      <dgm:prSet/>
      <dgm:spPr/>
      <dgm:t>
        <a:bodyPr/>
        <a:lstStyle/>
        <a:p>
          <a:endParaRPr lang="en-US"/>
        </a:p>
      </dgm:t>
    </dgm:pt>
    <dgm:pt modelId="{ED082FB8-A3DF-40EC-8A22-7A7714DA7838}" type="sibTrans" cxnId="{B5C2F3B7-7CA4-4D3E-8FE8-FB654C9D9D7E}">
      <dgm:prSet/>
      <dgm:spPr/>
      <dgm:t>
        <a:bodyPr/>
        <a:lstStyle/>
        <a:p>
          <a:endParaRPr lang="en-US"/>
        </a:p>
      </dgm:t>
    </dgm:pt>
    <dgm:pt modelId="{FC2FA841-6173-4437-973F-B8E4E6AEB97E}">
      <dgm:prSet phldrT="[Text]"/>
      <dgm:spPr>
        <a:solidFill>
          <a:schemeClr val="accent2">
            <a:lumMod val="75000"/>
          </a:schemeClr>
        </a:solidFill>
      </dgm:spPr>
      <dgm:t>
        <a:bodyPr/>
        <a:lstStyle/>
        <a:p>
          <a:r>
            <a:rPr lang="en-US" dirty="0"/>
            <a:t>Asynchronous Development</a:t>
          </a:r>
        </a:p>
      </dgm:t>
    </dgm:pt>
    <dgm:pt modelId="{4C34559F-865B-4C3C-9647-7817814E692C}" type="parTrans" cxnId="{01FC13C6-486C-4C20-9B7A-B4E4BBF2F815}">
      <dgm:prSet/>
      <dgm:spPr/>
      <dgm:t>
        <a:bodyPr/>
        <a:lstStyle/>
        <a:p>
          <a:endParaRPr lang="en-US"/>
        </a:p>
      </dgm:t>
    </dgm:pt>
    <dgm:pt modelId="{4DE0161C-9609-496F-8BCF-6F6025C5B6AE}" type="sibTrans" cxnId="{01FC13C6-486C-4C20-9B7A-B4E4BBF2F815}">
      <dgm:prSet/>
      <dgm:spPr/>
      <dgm:t>
        <a:bodyPr/>
        <a:lstStyle/>
        <a:p>
          <a:endParaRPr lang="en-US"/>
        </a:p>
      </dgm:t>
    </dgm:pt>
    <dgm:pt modelId="{94ABA5CD-DCC4-4BCF-BFB6-75FCEF0043E8}">
      <dgm:prSet phldrT="[Text]"/>
      <dgm:spPr>
        <a:solidFill>
          <a:schemeClr val="accent3">
            <a:lumMod val="75000"/>
          </a:schemeClr>
        </a:solidFill>
      </dgm:spPr>
      <dgm:t>
        <a:bodyPr/>
        <a:lstStyle/>
        <a:p>
          <a:r>
            <a:rPr lang="en-US" dirty="0"/>
            <a:t>Heightened Overexcitabilities and Sensitivities</a:t>
          </a:r>
        </a:p>
      </dgm:t>
    </dgm:pt>
    <dgm:pt modelId="{212111D9-D1A2-4366-ABA4-ECB654A75120}" type="parTrans" cxnId="{4FFB81E3-4E95-4D67-AA9A-2E00738F6568}">
      <dgm:prSet/>
      <dgm:spPr/>
      <dgm:t>
        <a:bodyPr/>
        <a:lstStyle/>
        <a:p>
          <a:endParaRPr lang="en-US"/>
        </a:p>
      </dgm:t>
    </dgm:pt>
    <dgm:pt modelId="{A5848584-DACE-4EAE-B625-78C2C40C29E9}" type="sibTrans" cxnId="{4FFB81E3-4E95-4D67-AA9A-2E00738F6568}">
      <dgm:prSet/>
      <dgm:spPr/>
      <dgm:t>
        <a:bodyPr/>
        <a:lstStyle/>
        <a:p>
          <a:endParaRPr lang="en-US"/>
        </a:p>
      </dgm:t>
    </dgm:pt>
    <dgm:pt modelId="{860E355D-F952-4567-B78E-76BD48FA2006}">
      <dgm:prSet phldrT="[Text]"/>
      <dgm:spPr>
        <a:solidFill>
          <a:schemeClr val="accent1">
            <a:lumMod val="75000"/>
          </a:schemeClr>
        </a:solidFill>
      </dgm:spPr>
      <dgm:t>
        <a:bodyPr/>
        <a:lstStyle/>
        <a:p>
          <a:r>
            <a:rPr lang="en-US" dirty="0"/>
            <a:t>Social Struggles</a:t>
          </a:r>
        </a:p>
      </dgm:t>
    </dgm:pt>
    <dgm:pt modelId="{B36E4FEA-CDC5-42FB-BD46-7029AB242885}" type="parTrans" cxnId="{7B48400C-2A65-41E2-BC07-F6F69F2DEC0E}">
      <dgm:prSet/>
      <dgm:spPr/>
      <dgm:t>
        <a:bodyPr/>
        <a:lstStyle/>
        <a:p>
          <a:endParaRPr lang="en-US"/>
        </a:p>
      </dgm:t>
    </dgm:pt>
    <dgm:pt modelId="{9CB74417-B6FB-49C7-81BF-6E52593139B1}" type="sibTrans" cxnId="{7B48400C-2A65-41E2-BC07-F6F69F2DEC0E}">
      <dgm:prSet/>
      <dgm:spPr/>
      <dgm:t>
        <a:bodyPr/>
        <a:lstStyle/>
        <a:p>
          <a:endParaRPr lang="en-US"/>
        </a:p>
      </dgm:t>
    </dgm:pt>
    <dgm:pt modelId="{42579D45-648C-4C4D-B062-BE826BAF8127}" type="pres">
      <dgm:prSet presAssocID="{8205EA31-C5CA-41DA-8F4C-10F93FEDF538}" presName="diagram" presStyleCnt="0">
        <dgm:presLayoutVars>
          <dgm:dir/>
          <dgm:resizeHandles val="exact"/>
        </dgm:presLayoutVars>
      </dgm:prSet>
      <dgm:spPr/>
    </dgm:pt>
    <dgm:pt modelId="{6DC8D271-DEB8-43B8-952E-02BEDFB3D221}" type="pres">
      <dgm:prSet presAssocID="{EE70F4A0-5BFE-4981-A66A-CF5E7C72B59D}" presName="node" presStyleLbl="node1" presStyleIdx="0" presStyleCnt="4">
        <dgm:presLayoutVars>
          <dgm:bulletEnabled val="1"/>
        </dgm:presLayoutVars>
      </dgm:prSet>
      <dgm:spPr/>
    </dgm:pt>
    <dgm:pt modelId="{6BE79324-47BA-47EB-A1FA-114EE5AA4AB2}" type="pres">
      <dgm:prSet presAssocID="{ED082FB8-A3DF-40EC-8A22-7A7714DA7838}" presName="sibTrans" presStyleCnt="0"/>
      <dgm:spPr/>
    </dgm:pt>
    <dgm:pt modelId="{C0626ABA-7D46-4091-ABFB-DD08DDA5912A}" type="pres">
      <dgm:prSet presAssocID="{FC2FA841-6173-4437-973F-B8E4E6AEB97E}" presName="node" presStyleLbl="node1" presStyleIdx="1" presStyleCnt="4">
        <dgm:presLayoutVars>
          <dgm:bulletEnabled val="1"/>
        </dgm:presLayoutVars>
      </dgm:prSet>
      <dgm:spPr/>
    </dgm:pt>
    <dgm:pt modelId="{E8EA5C3A-0837-43DA-B241-9252CA1108EC}" type="pres">
      <dgm:prSet presAssocID="{4DE0161C-9609-496F-8BCF-6F6025C5B6AE}" presName="sibTrans" presStyleCnt="0"/>
      <dgm:spPr/>
    </dgm:pt>
    <dgm:pt modelId="{F44983CC-C767-46B8-8C2A-A1C895EFC03F}" type="pres">
      <dgm:prSet presAssocID="{94ABA5CD-DCC4-4BCF-BFB6-75FCEF0043E8}" presName="node" presStyleLbl="node1" presStyleIdx="2" presStyleCnt="4">
        <dgm:presLayoutVars>
          <dgm:bulletEnabled val="1"/>
        </dgm:presLayoutVars>
      </dgm:prSet>
      <dgm:spPr/>
    </dgm:pt>
    <dgm:pt modelId="{4DCD5A33-D95B-47C6-9F4A-B306BECE3864}" type="pres">
      <dgm:prSet presAssocID="{A5848584-DACE-4EAE-B625-78C2C40C29E9}" presName="sibTrans" presStyleCnt="0"/>
      <dgm:spPr/>
    </dgm:pt>
    <dgm:pt modelId="{D87EDCD4-6BAD-4627-A94C-0EC703378BE5}" type="pres">
      <dgm:prSet presAssocID="{860E355D-F952-4567-B78E-76BD48FA2006}" presName="node" presStyleLbl="node1" presStyleIdx="3" presStyleCnt="4">
        <dgm:presLayoutVars>
          <dgm:bulletEnabled val="1"/>
        </dgm:presLayoutVars>
      </dgm:prSet>
      <dgm:spPr/>
    </dgm:pt>
  </dgm:ptLst>
  <dgm:cxnLst>
    <dgm:cxn modelId="{7B48400C-2A65-41E2-BC07-F6F69F2DEC0E}" srcId="{8205EA31-C5CA-41DA-8F4C-10F93FEDF538}" destId="{860E355D-F952-4567-B78E-76BD48FA2006}" srcOrd="3" destOrd="0" parTransId="{B36E4FEA-CDC5-42FB-BD46-7029AB242885}" sibTransId="{9CB74417-B6FB-49C7-81BF-6E52593139B1}"/>
    <dgm:cxn modelId="{C7BCBD22-1FC9-4A4A-AE27-19340E979874}" type="presOf" srcId="{EE70F4A0-5BFE-4981-A66A-CF5E7C72B59D}" destId="{6DC8D271-DEB8-43B8-952E-02BEDFB3D221}" srcOrd="0" destOrd="0" presId="urn:microsoft.com/office/officeart/2005/8/layout/default"/>
    <dgm:cxn modelId="{3675B323-AB1C-4E32-A42D-8CC9DCEDC494}" type="presOf" srcId="{860E355D-F952-4567-B78E-76BD48FA2006}" destId="{D87EDCD4-6BAD-4627-A94C-0EC703378BE5}" srcOrd="0" destOrd="0" presId="urn:microsoft.com/office/officeart/2005/8/layout/default"/>
    <dgm:cxn modelId="{5C8A5C50-EBCF-408F-8157-222468A93C4B}" type="presOf" srcId="{94ABA5CD-DCC4-4BCF-BFB6-75FCEF0043E8}" destId="{F44983CC-C767-46B8-8C2A-A1C895EFC03F}" srcOrd="0" destOrd="0" presId="urn:microsoft.com/office/officeart/2005/8/layout/default"/>
    <dgm:cxn modelId="{1220D6B6-35DE-4AA7-902A-6900BBC1C02B}" type="presOf" srcId="{8205EA31-C5CA-41DA-8F4C-10F93FEDF538}" destId="{42579D45-648C-4C4D-B062-BE826BAF8127}" srcOrd="0" destOrd="0" presId="urn:microsoft.com/office/officeart/2005/8/layout/default"/>
    <dgm:cxn modelId="{B5C2F3B7-7CA4-4D3E-8FE8-FB654C9D9D7E}" srcId="{8205EA31-C5CA-41DA-8F4C-10F93FEDF538}" destId="{EE70F4A0-5BFE-4981-A66A-CF5E7C72B59D}" srcOrd="0" destOrd="0" parTransId="{010DEAD8-56E8-4D6C-A3A9-846DE6011101}" sibTransId="{ED082FB8-A3DF-40EC-8A22-7A7714DA7838}"/>
    <dgm:cxn modelId="{01FC13C6-486C-4C20-9B7A-B4E4BBF2F815}" srcId="{8205EA31-C5CA-41DA-8F4C-10F93FEDF538}" destId="{FC2FA841-6173-4437-973F-B8E4E6AEB97E}" srcOrd="1" destOrd="0" parTransId="{4C34559F-865B-4C3C-9647-7817814E692C}" sibTransId="{4DE0161C-9609-496F-8BCF-6F6025C5B6AE}"/>
    <dgm:cxn modelId="{4FFB81E3-4E95-4D67-AA9A-2E00738F6568}" srcId="{8205EA31-C5CA-41DA-8F4C-10F93FEDF538}" destId="{94ABA5CD-DCC4-4BCF-BFB6-75FCEF0043E8}" srcOrd="2" destOrd="0" parTransId="{212111D9-D1A2-4366-ABA4-ECB654A75120}" sibTransId="{A5848584-DACE-4EAE-B625-78C2C40C29E9}"/>
    <dgm:cxn modelId="{CC9F3DEE-23B7-405C-BA6C-36FF6BC04630}" type="presOf" srcId="{FC2FA841-6173-4437-973F-B8E4E6AEB97E}" destId="{C0626ABA-7D46-4091-ABFB-DD08DDA5912A}" srcOrd="0" destOrd="0" presId="urn:microsoft.com/office/officeart/2005/8/layout/default"/>
    <dgm:cxn modelId="{BF559E57-4C82-451B-86EC-DAD1AE2BC642}" type="presParOf" srcId="{42579D45-648C-4C4D-B062-BE826BAF8127}" destId="{6DC8D271-DEB8-43B8-952E-02BEDFB3D221}" srcOrd="0" destOrd="0" presId="urn:microsoft.com/office/officeart/2005/8/layout/default"/>
    <dgm:cxn modelId="{009021C1-D187-4D68-A17E-8FCBCCC34146}" type="presParOf" srcId="{42579D45-648C-4C4D-B062-BE826BAF8127}" destId="{6BE79324-47BA-47EB-A1FA-114EE5AA4AB2}" srcOrd="1" destOrd="0" presId="urn:microsoft.com/office/officeart/2005/8/layout/default"/>
    <dgm:cxn modelId="{7DFCB745-3F11-4571-806E-09DD4FA90EB3}" type="presParOf" srcId="{42579D45-648C-4C4D-B062-BE826BAF8127}" destId="{C0626ABA-7D46-4091-ABFB-DD08DDA5912A}" srcOrd="2" destOrd="0" presId="urn:microsoft.com/office/officeart/2005/8/layout/default"/>
    <dgm:cxn modelId="{808124F2-B195-4200-AD7F-5753D065CF2D}" type="presParOf" srcId="{42579D45-648C-4C4D-B062-BE826BAF8127}" destId="{E8EA5C3A-0837-43DA-B241-9252CA1108EC}" srcOrd="3" destOrd="0" presId="urn:microsoft.com/office/officeart/2005/8/layout/default"/>
    <dgm:cxn modelId="{A43E5ACE-5BFE-4A79-A1BA-E46BE4E49403}" type="presParOf" srcId="{42579D45-648C-4C4D-B062-BE826BAF8127}" destId="{F44983CC-C767-46B8-8C2A-A1C895EFC03F}" srcOrd="4" destOrd="0" presId="urn:microsoft.com/office/officeart/2005/8/layout/default"/>
    <dgm:cxn modelId="{AC319D57-0D87-4F4C-86D1-2D333D578D42}" type="presParOf" srcId="{42579D45-648C-4C4D-B062-BE826BAF8127}" destId="{4DCD5A33-D95B-47C6-9F4A-B306BECE3864}" srcOrd="5" destOrd="0" presId="urn:microsoft.com/office/officeart/2005/8/layout/default"/>
    <dgm:cxn modelId="{97209FF6-D2F3-45FC-9BC6-C83D162CBB8A}" type="presParOf" srcId="{42579D45-648C-4C4D-B062-BE826BAF8127}" destId="{D87EDCD4-6BAD-4627-A94C-0EC703378BE5}"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042ACA-325C-4090-8C9C-A26F549B18DD}" type="doc">
      <dgm:prSet loTypeId="urn:microsoft.com/office/officeart/2005/8/layout/vProcess5" loCatId="process" qsTypeId="urn:microsoft.com/office/officeart/2005/8/quickstyle/simple2" qsCatId="simple" csTypeId="urn:microsoft.com/office/officeart/2005/8/colors/accent1_2" csCatId="accent1"/>
      <dgm:spPr/>
      <dgm:t>
        <a:bodyPr/>
        <a:lstStyle/>
        <a:p>
          <a:endParaRPr lang="en-US"/>
        </a:p>
      </dgm:t>
    </dgm:pt>
    <dgm:pt modelId="{A330608B-C5FD-4AE2-A492-E78706EF9C34}">
      <dgm:prSet/>
      <dgm:spPr/>
      <dgm:t>
        <a:bodyPr/>
        <a:lstStyle/>
        <a:p>
          <a:r>
            <a:rPr lang="en-US" b="1"/>
            <a:t>Understanding ASYCHRONY is key to understanding the 2e learner.</a:t>
          </a:r>
          <a:endParaRPr lang="en-US"/>
        </a:p>
      </dgm:t>
    </dgm:pt>
    <dgm:pt modelId="{0B0E30F1-BC4F-4EDF-938B-21B8B0B3F065}" type="parTrans" cxnId="{133A16E4-D85E-42BC-9684-2D06CA28F61B}">
      <dgm:prSet/>
      <dgm:spPr/>
      <dgm:t>
        <a:bodyPr/>
        <a:lstStyle/>
        <a:p>
          <a:endParaRPr lang="en-US"/>
        </a:p>
      </dgm:t>
    </dgm:pt>
    <dgm:pt modelId="{EA22BDD1-3F0B-46DC-A96D-9AED3154D1A7}" type="sibTrans" cxnId="{133A16E4-D85E-42BC-9684-2D06CA28F61B}">
      <dgm:prSet/>
      <dgm:spPr/>
      <dgm:t>
        <a:bodyPr/>
        <a:lstStyle/>
        <a:p>
          <a:endParaRPr lang="en-US"/>
        </a:p>
      </dgm:t>
    </dgm:pt>
    <dgm:pt modelId="{3C33566F-2347-4596-94F9-B5E587F1CB0C}">
      <dgm:prSet/>
      <dgm:spPr/>
      <dgm:t>
        <a:bodyPr/>
        <a:lstStyle/>
        <a:p>
          <a:r>
            <a:rPr lang="en-US"/>
            <a:t>These students tend to develop at different times and at different levels in terms of grade level ability and age appropriate development.</a:t>
          </a:r>
        </a:p>
      </dgm:t>
    </dgm:pt>
    <dgm:pt modelId="{C735647E-9F6E-4ADF-A986-7CF3CC45D0B0}" type="parTrans" cxnId="{69D81655-8275-484A-AB81-04795F200C2F}">
      <dgm:prSet/>
      <dgm:spPr/>
      <dgm:t>
        <a:bodyPr/>
        <a:lstStyle/>
        <a:p>
          <a:endParaRPr lang="en-US"/>
        </a:p>
      </dgm:t>
    </dgm:pt>
    <dgm:pt modelId="{DDDA3C43-8E6F-4BA4-A14E-670E8C31D6DD}" type="sibTrans" cxnId="{69D81655-8275-484A-AB81-04795F200C2F}">
      <dgm:prSet/>
      <dgm:spPr/>
      <dgm:t>
        <a:bodyPr/>
        <a:lstStyle/>
        <a:p>
          <a:endParaRPr lang="en-US"/>
        </a:p>
      </dgm:t>
    </dgm:pt>
    <dgm:pt modelId="{719B4406-65E4-49FF-B4F2-2745B0C7F864}">
      <dgm:prSet/>
      <dgm:spPr/>
      <dgm:t>
        <a:bodyPr/>
        <a:lstStyle/>
        <a:p>
          <a:r>
            <a:rPr lang="en-US"/>
            <a:t>EXAMPLE: A 6</a:t>
          </a:r>
          <a:r>
            <a:rPr lang="en-US" baseline="30000"/>
            <a:t>th</a:t>
          </a:r>
          <a:r>
            <a:rPr lang="en-US"/>
            <a:t> grader who reads at the 12</a:t>
          </a:r>
          <a:r>
            <a:rPr lang="en-US" baseline="30000"/>
            <a:t>th</a:t>
          </a:r>
          <a:r>
            <a:rPr lang="en-US"/>
            <a:t> grade level, has the fine-motor handwriting of a 1</a:t>
          </a:r>
          <a:r>
            <a:rPr lang="en-US" baseline="30000"/>
            <a:t>st</a:t>
          </a:r>
          <a:r>
            <a:rPr lang="en-US"/>
            <a:t> grader, writes papers like a 3</a:t>
          </a:r>
          <a:r>
            <a:rPr lang="en-US" baseline="30000"/>
            <a:t>rd</a:t>
          </a:r>
          <a:r>
            <a:rPr lang="en-US"/>
            <a:t> grader, understands math concepts at a 9</a:t>
          </a:r>
          <a:r>
            <a:rPr lang="en-US" baseline="30000"/>
            <a:t>th</a:t>
          </a:r>
          <a:r>
            <a:rPr lang="en-US"/>
            <a:t> grade level and calculates math facts at a 4</a:t>
          </a:r>
          <a:r>
            <a:rPr lang="en-US" baseline="30000"/>
            <a:t>th</a:t>
          </a:r>
          <a:r>
            <a:rPr lang="en-US"/>
            <a:t> grade level. This child can hold remarkably deep conversations with adults, and has temper tantrums like a 3 year old (sethperler.com).</a:t>
          </a:r>
        </a:p>
      </dgm:t>
    </dgm:pt>
    <dgm:pt modelId="{3A08154D-DD3D-4EAA-84D3-8ECB42633420}" type="parTrans" cxnId="{E6BB4459-0ADB-4631-AFB3-BA90BF764ACA}">
      <dgm:prSet/>
      <dgm:spPr/>
      <dgm:t>
        <a:bodyPr/>
        <a:lstStyle/>
        <a:p>
          <a:endParaRPr lang="en-US"/>
        </a:p>
      </dgm:t>
    </dgm:pt>
    <dgm:pt modelId="{8736CE2F-51A6-4258-B24B-E6B00C026912}" type="sibTrans" cxnId="{E6BB4459-0ADB-4631-AFB3-BA90BF764ACA}">
      <dgm:prSet/>
      <dgm:spPr/>
      <dgm:t>
        <a:bodyPr/>
        <a:lstStyle/>
        <a:p>
          <a:endParaRPr lang="en-US"/>
        </a:p>
      </dgm:t>
    </dgm:pt>
    <dgm:pt modelId="{06B771E4-C813-428C-95C0-F1302DCC3F85}">
      <dgm:prSet/>
      <dgm:spPr/>
      <dgm:t>
        <a:bodyPr/>
        <a:lstStyle/>
        <a:p>
          <a:r>
            <a:rPr lang="en-US" b="1" i="1"/>
            <a:t>This lack of synchrony creates many difficulties for the child, the parent, the teacher, and for any friends the child makes along the way.</a:t>
          </a:r>
          <a:endParaRPr lang="en-US"/>
        </a:p>
      </dgm:t>
    </dgm:pt>
    <dgm:pt modelId="{2AA321C6-2406-4A16-B506-58348C853941}" type="parTrans" cxnId="{30163152-FC5C-4719-BDE1-08816C8424F5}">
      <dgm:prSet/>
      <dgm:spPr/>
      <dgm:t>
        <a:bodyPr/>
        <a:lstStyle/>
        <a:p>
          <a:endParaRPr lang="en-US"/>
        </a:p>
      </dgm:t>
    </dgm:pt>
    <dgm:pt modelId="{0BC0ECDF-F98B-4B44-9592-EBABF96AF4DD}" type="sibTrans" cxnId="{30163152-FC5C-4719-BDE1-08816C8424F5}">
      <dgm:prSet/>
      <dgm:spPr/>
      <dgm:t>
        <a:bodyPr/>
        <a:lstStyle/>
        <a:p>
          <a:endParaRPr lang="en-US"/>
        </a:p>
      </dgm:t>
    </dgm:pt>
    <dgm:pt modelId="{CAAED5E7-6E6A-4196-9526-4844F714C252}" type="pres">
      <dgm:prSet presAssocID="{20042ACA-325C-4090-8C9C-A26F549B18DD}" presName="outerComposite" presStyleCnt="0">
        <dgm:presLayoutVars>
          <dgm:chMax val="5"/>
          <dgm:dir/>
          <dgm:resizeHandles val="exact"/>
        </dgm:presLayoutVars>
      </dgm:prSet>
      <dgm:spPr/>
    </dgm:pt>
    <dgm:pt modelId="{8E6539EF-DAA4-47CB-83BF-90E8E095D5CB}" type="pres">
      <dgm:prSet presAssocID="{20042ACA-325C-4090-8C9C-A26F549B18DD}" presName="dummyMaxCanvas" presStyleCnt="0">
        <dgm:presLayoutVars/>
      </dgm:prSet>
      <dgm:spPr/>
    </dgm:pt>
    <dgm:pt modelId="{CF701476-3BB4-4DE1-8AE8-2FD95CBFE689}" type="pres">
      <dgm:prSet presAssocID="{20042ACA-325C-4090-8C9C-A26F549B18DD}" presName="FourNodes_1" presStyleLbl="node1" presStyleIdx="0" presStyleCnt="4">
        <dgm:presLayoutVars>
          <dgm:bulletEnabled val="1"/>
        </dgm:presLayoutVars>
      </dgm:prSet>
      <dgm:spPr/>
    </dgm:pt>
    <dgm:pt modelId="{783C7387-6ED4-4388-A273-C49A97DF3A60}" type="pres">
      <dgm:prSet presAssocID="{20042ACA-325C-4090-8C9C-A26F549B18DD}" presName="FourNodes_2" presStyleLbl="node1" presStyleIdx="1" presStyleCnt="4">
        <dgm:presLayoutVars>
          <dgm:bulletEnabled val="1"/>
        </dgm:presLayoutVars>
      </dgm:prSet>
      <dgm:spPr/>
    </dgm:pt>
    <dgm:pt modelId="{9A014FC2-457E-4209-9576-F067A40E31A0}" type="pres">
      <dgm:prSet presAssocID="{20042ACA-325C-4090-8C9C-A26F549B18DD}" presName="FourNodes_3" presStyleLbl="node1" presStyleIdx="2" presStyleCnt="4">
        <dgm:presLayoutVars>
          <dgm:bulletEnabled val="1"/>
        </dgm:presLayoutVars>
      </dgm:prSet>
      <dgm:spPr/>
    </dgm:pt>
    <dgm:pt modelId="{586804D0-386C-485E-B776-9166227700D5}" type="pres">
      <dgm:prSet presAssocID="{20042ACA-325C-4090-8C9C-A26F549B18DD}" presName="FourNodes_4" presStyleLbl="node1" presStyleIdx="3" presStyleCnt="4">
        <dgm:presLayoutVars>
          <dgm:bulletEnabled val="1"/>
        </dgm:presLayoutVars>
      </dgm:prSet>
      <dgm:spPr/>
    </dgm:pt>
    <dgm:pt modelId="{BC754776-15D6-45E7-B07C-813705A89D96}" type="pres">
      <dgm:prSet presAssocID="{20042ACA-325C-4090-8C9C-A26F549B18DD}" presName="FourConn_1-2" presStyleLbl="fgAccFollowNode1" presStyleIdx="0" presStyleCnt="3">
        <dgm:presLayoutVars>
          <dgm:bulletEnabled val="1"/>
        </dgm:presLayoutVars>
      </dgm:prSet>
      <dgm:spPr/>
    </dgm:pt>
    <dgm:pt modelId="{9664BC92-13D5-412D-8E9F-F46AA9A82169}" type="pres">
      <dgm:prSet presAssocID="{20042ACA-325C-4090-8C9C-A26F549B18DD}" presName="FourConn_2-3" presStyleLbl="fgAccFollowNode1" presStyleIdx="1" presStyleCnt="3">
        <dgm:presLayoutVars>
          <dgm:bulletEnabled val="1"/>
        </dgm:presLayoutVars>
      </dgm:prSet>
      <dgm:spPr/>
    </dgm:pt>
    <dgm:pt modelId="{FCC89B08-428E-4293-B233-3BEB5090B22D}" type="pres">
      <dgm:prSet presAssocID="{20042ACA-325C-4090-8C9C-A26F549B18DD}" presName="FourConn_3-4" presStyleLbl="fgAccFollowNode1" presStyleIdx="2" presStyleCnt="3">
        <dgm:presLayoutVars>
          <dgm:bulletEnabled val="1"/>
        </dgm:presLayoutVars>
      </dgm:prSet>
      <dgm:spPr/>
    </dgm:pt>
    <dgm:pt modelId="{0A66E2B0-961D-43A0-A673-6FC4DB45CC95}" type="pres">
      <dgm:prSet presAssocID="{20042ACA-325C-4090-8C9C-A26F549B18DD}" presName="FourNodes_1_text" presStyleLbl="node1" presStyleIdx="3" presStyleCnt="4">
        <dgm:presLayoutVars>
          <dgm:bulletEnabled val="1"/>
        </dgm:presLayoutVars>
      </dgm:prSet>
      <dgm:spPr/>
    </dgm:pt>
    <dgm:pt modelId="{97B549F4-FB2B-4A3D-882A-119560B0E4E6}" type="pres">
      <dgm:prSet presAssocID="{20042ACA-325C-4090-8C9C-A26F549B18DD}" presName="FourNodes_2_text" presStyleLbl="node1" presStyleIdx="3" presStyleCnt="4">
        <dgm:presLayoutVars>
          <dgm:bulletEnabled val="1"/>
        </dgm:presLayoutVars>
      </dgm:prSet>
      <dgm:spPr/>
    </dgm:pt>
    <dgm:pt modelId="{C2F6135E-FC82-418E-BFA9-C3E0292D0ADB}" type="pres">
      <dgm:prSet presAssocID="{20042ACA-325C-4090-8C9C-A26F549B18DD}" presName="FourNodes_3_text" presStyleLbl="node1" presStyleIdx="3" presStyleCnt="4">
        <dgm:presLayoutVars>
          <dgm:bulletEnabled val="1"/>
        </dgm:presLayoutVars>
      </dgm:prSet>
      <dgm:spPr/>
    </dgm:pt>
    <dgm:pt modelId="{D329E7E5-813A-4C61-9598-D2751895AEC1}" type="pres">
      <dgm:prSet presAssocID="{20042ACA-325C-4090-8C9C-A26F549B18DD}" presName="FourNodes_4_text" presStyleLbl="node1" presStyleIdx="3" presStyleCnt="4">
        <dgm:presLayoutVars>
          <dgm:bulletEnabled val="1"/>
        </dgm:presLayoutVars>
      </dgm:prSet>
      <dgm:spPr/>
    </dgm:pt>
  </dgm:ptLst>
  <dgm:cxnLst>
    <dgm:cxn modelId="{8A8A2B10-B1B2-4A76-9501-F9111316C0D4}" type="presOf" srcId="{8736CE2F-51A6-4258-B24B-E6B00C026912}" destId="{FCC89B08-428E-4293-B233-3BEB5090B22D}" srcOrd="0" destOrd="0" presId="urn:microsoft.com/office/officeart/2005/8/layout/vProcess5"/>
    <dgm:cxn modelId="{13BDA015-E12E-4C27-844C-96D9168A4BDF}" type="presOf" srcId="{DDDA3C43-8E6F-4BA4-A14E-670E8C31D6DD}" destId="{9664BC92-13D5-412D-8E9F-F46AA9A82169}" srcOrd="0" destOrd="0" presId="urn:microsoft.com/office/officeart/2005/8/layout/vProcess5"/>
    <dgm:cxn modelId="{86067D2D-E751-4CF8-9465-B60D53A8817F}" type="presOf" srcId="{A330608B-C5FD-4AE2-A492-E78706EF9C34}" destId="{CF701476-3BB4-4DE1-8AE8-2FD95CBFE689}" srcOrd="0" destOrd="0" presId="urn:microsoft.com/office/officeart/2005/8/layout/vProcess5"/>
    <dgm:cxn modelId="{10061139-2CE1-4E39-BC5D-12B7D1835B0A}" type="presOf" srcId="{A330608B-C5FD-4AE2-A492-E78706EF9C34}" destId="{0A66E2B0-961D-43A0-A673-6FC4DB45CC95}" srcOrd="1" destOrd="0" presId="urn:microsoft.com/office/officeart/2005/8/layout/vProcess5"/>
    <dgm:cxn modelId="{30163152-FC5C-4719-BDE1-08816C8424F5}" srcId="{20042ACA-325C-4090-8C9C-A26F549B18DD}" destId="{06B771E4-C813-428C-95C0-F1302DCC3F85}" srcOrd="3" destOrd="0" parTransId="{2AA321C6-2406-4A16-B506-58348C853941}" sibTransId="{0BC0ECDF-F98B-4B44-9592-EBABF96AF4DD}"/>
    <dgm:cxn modelId="{69D81655-8275-484A-AB81-04795F200C2F}" srcId="{20042ACA-325C-4090-8C9C-A26F549B18DD}" destId="{3C33566F-2347-4596-94F9-B5E587F1CB0C}" srcOrd="1" destOrd="0" parTransId="{C735647E-9F6E-4ADF-A986-7CF3CC45D0B0}" sibTransId="{DDDA3C43-8E6F-4BA4-A14E-670E8C31D6DD}"/>
    <dgm:cxn modelId="{E6BB4459-0ADB-4631-AFB3-BA90BF764ACA}" srcId="{20042ACA-325C-4090-8C9C-A26F549B18DD}" destId="{719B4406-65E4-49FF-B4F2-2745B0C7F864}" srcOrd="2" destOrd="0" parTransId="{3A08154D-DD3D-4EAA-84D3-8ECB42633420}" sibTransId="{8736CE2F-51A6-4258-B24B-E6B00C026912}"/>
    <dgm:cxn modelId="{EE150D68-4DB4-493C-80D0-316A68FAFF84}" type="presOf" srcId="{3C33566F-2347-4596-94F9-B5E587F1CB0C}" destId="{97B549F4-FB2B-4A3D-882A-119560B0E4E6}" srcOrd="1" destOrd="0" presId="urn:microsoft.com/office/officeart/2005/8/layout/vProcess5"/>
    <dgm:cxn modelId="{64B9D377-E7DD-4501-94BA-E61F2BE60E69}" type="presOf" srcId="{719B4406-65E4-49FF-B4F2-2745B0C7F864}" destId="{9A014FC2-457E-4209-9576-F067A40E31A0}" srcOrd="0" destOrd="0" presId="urn:microsoft.com/office/officeart/2005/8/layout/vProcess5"/>
    <dgm:cxn modelId="{D01AE079-703A-4F5E-996D-3F349A3B0FE0}" type="presOf" srcId="{EA22BDD1-3F0B-46DC-A96D-9AED3154D1A7}" destId="{BC754776-15D6-45E7-B07C-813705A89D96}" srcOrd="0" destOrd="0" presId="urn:microsoft.com/office/officeart/2005/8/layout/vProcess5"/>
    <dgm:cxn modelId="{AFA669B0-985C-49FC-A94D-713C5540EF71}" type="presOf" srcId="{06B771E4-C813-428C-95C0-F1302DCC3F85}" destId="{D329E7E5-813A-4C61-9598-D2751895AEC1}" srcOrd="1" destOrd="0" presId="urn:microsoft.com/office/officeart/2005/8/layout/vProcess5"/>
    <dgm:cxn modelId="{133A16E4-D85E-42BC-9684-2D06CA28F61B}" srcId="{20042ACA-325C-4090-8C9C-A26F549B18DD}" destId="{A330608B-C5FD-4AE2-A492-E78706EF9C34}" srcOrd="0" destOrd="0" parTransId="{0B0E30F1-BC4F-4EDF-938B-21B8B0B3F065}" sibTransId="{EA22BDD1-3F0B-46DC-A96D-9AED3154D1A7}"/>
    <dgm:cxn modelId="{BDF9DEE4-861A-4CEC-8D7C-6C71EF78ADB3}" type="presOf" srcId="{3C33566F-2347-4596-94F9-B5E587F1CB0C}" destId="{783C7387-6ED4-4388-A273-C49A97DF3A60}" srcOrd="0" destOrd="0" presId="urn:microsoft.com/office/officeart/2005/8/layout/vProcess5"/>
    <dgm:cxn modelId="{745F45E6-8F2C-49BF-8F61-F4FB70CE4191}" type="presOf" srcId="{20042ACA-325C-4090-8C9C-A26F549B18DD}" destId="{CAAED5E7-6E6A-4196-9526-4844F714C252}" srcOrd="0" destOrd="0" presId="urn:microsoft.com/office/officeart/2005/8/layout/vProcess5"/>
    <dgm:cxn modelId="{7453E2EE-6806-4B89-80B9-16FA05C91D9B}" type="presOf" srcId="{719B4406-65E4-49FF-B4F2-2745B0C7F864}" destId="{C2F6135E-FC82-418E-BFA9-C3E0292D0ADB}" srcOrd="1" destOrd="0" presId="urn:microsoft.com/office/officeart/2005/8/layout/vProcess5"/>
    <dgm:cxn modelId="{6C4858F1-C801-4B59-B69E-7EE2DFD3B63C}" type="presOf" srcId="{06B771E4-C813-428C-95C0-F1302DCC3F85}" destId="{586804D0-386C-485E-B776-9166227700D5}" srcOrd="0" destOrd="0" presId="urn:microsoft.com/office/officeart/2005/8/layout/vProcess5"/>
    <dgm:cxn modelId="{5B0CFD84-0620-404E-8974-26F2055B9990}" type="presParOf" srcId="{CAAED5E7-6E6A-4196-9526-4844F714C252}" destId="{8E6539EF-DAA4-47CB-83BF-90E8E095D5CB}" srcOrd="0" destOrd="0" presId="urn:microsoft.com/office/officeart/2005/8/layout/vProcess5"/>
    <dgm:cxn modelId="{1DDE3BA8-18FB-4729-B176-78DC65AB49E7}" type="presParOf" srcId="{CAAED5E7-6E6A-4196-9526-4844F714C252}" destId="{CF701476-3BB4-4DE1-8AE8-2FD95CBFE689}" srcOrd="1" destOrd="0" presId="urn:microsoft.com/office/officeart/2005/8/layout/vProcess5"/>
    <dgm:cxn modelId="{68400CC1-3287-4A54-ACAE-F1D20C8E2998}" type="presParOf" srcId="{CAAED5E7-6E6A-4196-9526-4844F714C252}" destId="{783C7387-6ED4-4388-A273-C49A97DF3A60}" srcOrd="2" destOrd="0" presId="urn:microsoft.com/office/officeart/2005/8/layout/vProcess5"/>
    <dgm:cxn modelId="{207D9BE9-A1A8-4C3A-B807-DB391F1E5A1D}" type="presParOf" srcId="{CAAED5E7-6E6A-4196-9526-4844F714C252}" destId="{9A014FC2-457E-4209-9576-F067A40E31A0}" srcOrd="3" destOrd="0" presId="urn:microsoft.com/office/officeart/2005/8/layout/vProcess5"/>
    <dgm:cxn modelId="{C60CD410-631F-400B-B4C1-CEC2DC5CF590}" type="presParOf" srcId="{CAAED5E7-6E6A-4196-9526-4844F714C252}" destId="{586804D0-386C-485E-B776-9166227700D5}" srcOrd="4" destOrd="0" presId="urn:microsoft.com/office/officeart/2005/8/layout/vProcess5"/>
    <dgm:cxn modelId="{C6203514-3EB8-4858-8833-4DDE5540986C}" type="presParOf" srcId="{CAAED5E7-6E6A-4196-9526-4844F714C252}" destId="{BC754776-15D6-45E7-B07C-813705A89D96}" srcOrd="5" destOrd="0" presId="urn:microsoft.com/office/officeart/2005/8/layout/vProcess5"/>
    <dgm:cxn modelId="{7ADF25BA-47FB-4125-B6EB-421FF05C63EE}" type="presParOf" srcId="{CAAED5E7-6E6A-4196-9526-4844F714C252}" destId="{9664BC92-13D5-412D-8E9F-F46AA9A82169}" srcOrd="6" destOrd="0" presId="urn:microsoft.com/office/officeart/2005/8/layout/vProcess5"/>
    <dgm:cxn modelId="{A3652171-5ADB-4C1E-94CF-981DA92219DF}" type="presParOf" srcId="{CAAED5E7-6E6A-4196-9526-4844F714C252}" destId="{FCC89B08-428E-4293-B233-3BEB5090B22D}" srcOrd="7" destOrd="0" presId="urn:microsoft.com/office/officeart/2005/8/layout/vProcess5"/>
    <dgm:cxn modelId="{AA9909A8-615E-4F35-A9C7-16E1C7501DF0}" type="presParOf" srcId="{CAAED5E7-6E6A-4196-9526-4844F714C252}" destId="{0A66E2B0-961D-43A0-A673-6FC4DB45CC95}" srcOrd="8" destOrd="0" presId="urn:microsoft.com/office/officeart/2005/8/layout/vProcess5"/>
    <dgm:cxn modelId="{76F13B90-F95A-4DB7-84F6-D4FDD7455A22}" type="presParOf" srcId="{CAAED5E7-6E6A-4196-9526-4844F714C252}" destId="{97B549F4-FB2B-4A3D-882A-119560B0E4E6}" srcOrd="9" destOrd="0" presId="urn:microsoft.com/office/officeart/2005/8/layout/vProcess5"/>
    <dgm:cxn modelId="{93BC6157-4EB7-42C6-8D60-EA879B3FDAF0}" type="presParOf" srcId="{CAAED5E7-6E6A-4196-9526-4844F714C252}" destId="{C2F6135E-FC82-418E-BFA9-C3E0292D0ADB}" srcOrd="10" destOrd="0" presId="urn:microsoft.com/office/officeart/2005/8/layout/vProcess5"/>
    <dgm:cxn modelId="{3545A28A-8C37-4738-9846-754C0881F1CE}" type="presParOf" srcId="{CAAED5E7-6E6A-4196-9526-4844F714C252}" destId="{D329E7E5-813A-4C61-9598-D2751895AEC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EF71AB-72AA-4CFC-93B9-A6DD33A865D5}"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89E656DD-C87F-4223-A49E-4760EB1328C7}">
      <dgm:prSet/>
      <dgm:spPr/>
      <dgm:t>
        <a:bodyPr/>
        <a:lstStyle/>
        <a:p>
          <a:r>
            <a:rPr lang="en-US"/>
            <a:t>Please note that 2e kids are just downright exceptional human beings! </a:t>
          </a:r>
        </a:p>
      </dgm:t>
    </dgm:pt>
    <dgm:pt modelId="{21DFA164-92B6-4FC6-941B-D9ABE2E524D4}" type="parTrans" cxnId="{DE920FFC-ABDA-4777-82D7-CD168EBB839D}">
      <dgm:prSet/>
      <dgm:spPr/>
      <dgm:t>
        <a:bodyPr/>
        <a:lstStyle/>
        <a:p>
          <a:endParaRPr lang="en-US"/>
        </a:p>
      </dgm:t>
    </dgm:pt>
    <dgm:pt modelId="{54A9C965-BAFA-4AB9-BC77-03C4FA7C406B}" type="sibTrans" cxnId="{DE920FFC-ABDA-4777-82D7-CD168EBB839D}">
      <dgm:prSet/>
      <dgm:spPr/>
      <dgm:t>
        <a:bodyPr/>
        <a:lstStyle/>
        <a:p>
          <a:endParaRPr lang="en-US"/>
        </a:p>
      </dgm:t>
    </dgm:pt>
    <dgm:pt modelId="{D4B95194-7C1A-4348-A669-DF558B5FB688}">
      <dgm:prSet/>
      <dgm:spPr/>
      <dgm:t>
        <a:bodyPr/>
        <a:lstStyle/>
        <a:p>
          <a:r>
            <a:rPr lang="en-US"/>
            <a:t>Consider as well, that the regular classroom, and perhaps, the world at large, may struggle with the way that they think, and the manner in which they produce.</a:t>
          </a:r>
        </a:p>
      </dgm:t>
    </dgm:pt>
    <dgm:pt modelId="{6A4F6370-DA5D-4D86-8E9E-FE926CC43977}" type="parTrans" cxnId="{61067A72-2415-45C9-AF81-0496D6CEB047}">
      <dgm:prSet/>
      <dgm:spPr/>
      <dgm:t>
        <a:bodyPr/>
        <a:lstStyle/>
        <a:p>
          <a:endParaRPr lang="en-US"/>
        </a:p>
      </dgm:t>
    </dgm:pt>
    <dgm:pt modelId="{4CCBDD0D-7000-483C-83F8-8B27EE42BE26}" type="sibTrans" cxnId="{61067A72-2415-45C9-AF81-0496D6CEB047}">
      <dgm:prSet/>
      <dgm:spPr/>
      <dgm:t>
        <a:bodyPr/>
        <a:lstStyle/>
        <a:p>
          <a:endParaRPr lang="en-US"/>
        </a:p>
      </dgm:t>
    </dgm:pt>
    <dgm:pt modelId="{028938B1-44F1-47D5-8289-32FA050B2939}">
      <dgm:prSet/>
      <dgm:spPr/>
      <dgm:t>
        <a:bodyPr/>
        <a:lstStyle/>
        <a:p>
          <a:r>
            <a:rPr lang="en-US"/>
            <a:t>They are often misunderstood, and this is where we all must exert caution, and be deliberate in our teaching and parenting.</a:t>
          </a:r>
        </a:p>
      </dgm:t>
    </dgm:pt>
    <dgm:pt modelId="{8A986423-FB7C-491C-9B1A-98B96BB3CACF}" type="parTrans" cxnId="{6B9FAD09-F731-4547-8239-3A81A7641535}">
      <dgm:prSet/>
      <dgm:spPr/>
      <dgm:t>
        <a:bodyPr/>
        <a:lstStyle/>
        <a:p>
          <a:endParaRPr lang="en-US"/>
        </a:p>
      </dgm:t>
    </dgm:pt>
    <dgm:pt modelId="{12572CF9-2A92-449E-90D1-5BBEC8314C2C}" type="sibTrans" cxnId="{6B9FAD09-F731-4547-8239-3A81A7641535}">
      <dgm:prSet/>
      <dgm:spPr/>
      <dgm:t>
        <a:bodyPr/>
        <a:lstStyle/>
        <a:p>
          <a:endParaRPr lang="en-US"/>
        </a:p>
      </dgm:t>
    </dgm:pt>
    <dgm:pt modelId="{DF3FB1E5-CE91-4553-B6AD-8D340E22E33B}">
      <dgm:prSet/>
      <dgm:spPr/>
      <dgm:t>
        <a:bodyPr/>
        <a:lstStyle/>
        <a:p>
          <a:r>
            <a:rPr lang="en-US"/>
            <a:t>The strengths and challenges of the 2e student can mask each other.</a:t>
          </a:r>
        </a:p>
      </dgm:t>
    </dgm:pt>
    <dgm:pt modelId="{7CE02F3A-A915-497A-BE8F-4BDC426214DE}" type="parTrans" cxnId="{20E84D52-B9F1-4284-9B90-A42E47FF698C}">
      <dgm:prSet/>
      <dgm:spPr/>
      <dgm:t>
        <a:bodyPr/>
        <a:lstStyle/>
        <a:p>
          <a:endParaRPr lang="en-US"/>
        </a:p>
      </dgm:t>
    </dgm:pt>
    <dgm:pt modelId="{3AEE65FB-17E4-4780-A503-EC076E063997}" type="sibTrans" cxnId="{20E84D52-B9F1-4284-9B90-A42E47FF698C}">
      <dgm:prSet/>
      <dgm:spPr/>
      <dgm:t>
        <a:bodyPr/>
        <a:lstStyle/>
        <a:p>
          <a:endParaRPr lang="en-US"/>
        </a:p>
      </dgm:t>
    </dgm:pt>
    <dgm:pt modelId="{5F81B7C6-42AF-4C9D-8CA2-C336A57C9D53}">
      <dgm:prSet/>
      <dgm:spPr/>
      <dgm:t>
        <a:bodyPr/>
        <a:lstStyle/>
        <a:p>
          <a:r>
            <a:rPr lang="en-US"/>
            <a:t>Shame from hearing, “you are lazy” “what are you doing, or not doing?” and “why don’t you care about school, or grades” hurt these young people as they point out their differences in a way that makes them not enough, and not quite right in comparison to others.</a:t>
          </a:r>
        </a:p>
      </dgm:t>
    </dgm:pt>
    <dgm:pt modelId="{19AD0B0E-7F4D-478D-8517-79F9C1396652}" type="parTrans" cxnId="{A3298F34-4C46-4B1E-B89C-ACA9BC0311E8}">
      <dgm:prSet/>
      <dgm:spPr/>
      <dgm:t>
        <a:bodyPr/>
        <a:lstStyle/>
        <a:p>
          <a:endParaRPr lang="en-US"/>
        </a:p>
      </dgm:t>
    </dgm:pt>
    <dgm:pt modelId="{7434DCAE-E11D-4578-A7CE-A95A2AC05CE6}" type="sibTrans" cxnId="{A3298F34-4C46-4B1E-B89C-ACA9BC0311E8}">
      <dgm:prSet/>
      <dgm:spPr/>
      <dgm:t>
        <a:bodyPr/>
        <a:lstStyle/>
        <a:p>
          <a:endParaRPr lang="en-US"/>
        </a:p>
      </dgm:t>
    </dgm:pt>
    <dgm:pt modelId="{FA64052E-6C42-450F-A1A2-A9FE70CD2CC0}">
      <dgm:prSet/>
      <dgm:spPr/>
      <dgm:t>
        <a:bodyPr/>
        <a:lstStyle/>
        <a:p>
          <a:r>
            <a:rPr lang="en-US"/>
            <a:t>These kids are different, and they are wonderful. It’s important that they, like all kids, get to discover who they are, and what they are all about.</a:t>
          </a:r>
        </a:p>
      </dgm:t>
    </dgm:pt>
    <dgm:pt modelId="{FA51AE6E-0C47-48C6-B80C-05950AD64F0D}" type="parTrans" cxnId="{5FF429AC-A1EF-4549-BE04-33E3F8289405}">
      <dgm:prSet/>
      <dgm:spPr/>
      <dgm:t>
        <a:bodyPr/>
        <a:lstStyle/>
        <a:p>
          <a:endParaRPr lang="en-US"/>
        </a:p>
      </dgm:t>
    </dgm:pt>
    <dgm:pt modelId="{0630F64B-EDEB-4552-AD99-D76938855592}" type="sibTrans" cxnId="{5FF429AC-A1EF-4549-BE04-33E3F8289405}">
      <dgm:prSet/>
      <dgm:spPr/>
      <dgm:t>
        <a:bodyPr/>
        <a:lstStyle/>
        <a:p>
          <a:endParaRPr lang="en-US"/>
        </a:p>
      </dgm:t>
    </dgm:pt>
    <dgm:pt modelId="{74CB926F-9B58-4507-8A31-D8F25C2D3853}" type="pres">
      <dgm:prSet presAssocID="{A2EF71AB-72AA-4CFC-93B9-A6DD33A865D5}" presName="diagram" presStyleCnt="0">
        <dgm:presLayoutVars>
          <dgm:dir/>
          <dgm:resizeHandles val="exact"/>
        </dgm:presLayoutVars>
      </dgm:prSet>
      <dgm:spPr/>
    </dgm:pt>
    <dgm:pt modelId="{7268827C-6681-4BBA-B062-1139ABD3D13F}" type="pres">
      <dgm:prSet presAssocID="{89E656DD-C87F-4223-A49E-4760EB1328C7}" presName="node" presStyleLbl="node1" presStyleIdx="0" presStyleCnt="6">
        <dgm:presLayoutVars>
          <dgm:bulletEnabled val="1"/>
        </dgm:presLayoutVars>
      </dgm:prSet>
      <dgm:spPr/>
    </dgm:pt>
    <dgm:pt modelId="{202A2A4A-5362-4EC8-8E57-D50EE6899B46}" type="pres">
      <dgm:prSet presAssocID="{54A9C965-BAFA-4AB9-BC77-03C4FA7C406B}" presName="sibTrans" presStyleCnt="0"/>
      <dgm:spPr/>
    </dgm:pt>
    <dgm:pt modelId="{670FDDE8-6A82-466A-A035-8D703CF77504}" type="pres">
      <dgm:prSet presAssocID="{D4B95194-7C1A-4348-A669-DF558B5FB688}" presName="node" presStyleLbl="node1" presStyleIdx="1" presStyleCnt="6">
        <dgm:presLayoutVars>
          <dgm:bulletEnabled val="1"/>
        </dgm:presLayoutVars>
      </dgm:prSet>
      <dgm:spPr/>
    </dgm:pt>
    <dgm:pt modelId="{0FE2741C-40D1-4FC1-A2E2-A0515EC7FD5C}" type="pres">
      <dgm:prSet presAssocID="{4CCBDD0D-7000-483C-83F8-8B27EE42BE26}" presName="sibTrans" presStyleCnt="0"/>
      <dgm:spPr/>
    </dgm:pt>
    <dgm:pt modelId="{25D6E51A-5F7C-45E3-828A-F6070CA8DE00}" type="pres">
      <dgm:prSet presAssocID="{028938B1-44F1-47D5-8289-32FA050B2939}" presName="node" presStyleLbl="node1" presStyleIdx="2" presStyleCnt="6">
        <dgm:presLayoutVars>
          <dgm:bulletEnabled val="1"/>
        </dgm:presLayoutVars>
      </dgm:prSet>
      <dgm:spPr/>
    </dgm:pt>
    <dgm:pt modelId="{A8D0FE7B-D81E-4532-B786-B57240EC9718}" type="pres">
      <dgm:prSet presAssocID="{12572CF9-2A92-449E-90D1-5BBEC8314C2C}" presName="sibTrans" presStyleCnt="0"/>
      <dgm:spPr/>
    </dgm:pt>
    <dgm:pt modelId="{760BA3C0-BC73-461D-8A7C-A6006FDE6AF1}" type="pres">
      <dgm:prSet presAssocID="{DF3FB1E5-CE91-4553-B6AD-8D340E22E33B}" presName="node" presStyleLbl="node1" presStyleIdx="3" presStyleCnt="6">
        <dgm:presLayoutVars>
          <dgm:bulletEnabled val="1"/>
        </dgm:presLayoutVars>
      </dgm:prSet>
      <dgm:spPr/>
    </dgm:pt>
    <dgm:pt modelId="{B796B8D9-75A0-46DB-ACE2-CEB1682F7B11}" type="pres">
      <dgm:prSet presAssocID="{3AEE65FB-17E4-4780-A503-EC076E063997}" presName="sibTrans" presStyleCnt="0"/>
      <dgm:spPr/>
    </dgm:pt>
    <dgm:pt modelId="{CBCC4DE5-43B5-4D79-8D5D-23215997E505}" type="pres">
      <dgm:prSet presAssocID="{5F81B7C6-42AF-4C9D-8CA2-C336A57C9D53}" presName="node" presStyleLbl="node1" presStyleIdx="4" presStyleCnt="6">
        <dgm:presLayoutVars>
          <dgm:bulletEnabled val="1"/>
        </dgm:presLayoutVars>
      </dgm:prSet>
      <dgm:spPr/>
    </dgm:pt>
    <dgm:pt modelId="{279E9F97-0AE0-41D9-88D2-0915CB47C21E}" type="pres">
      <dgm:prSet presAssocID="{7434DCAE-E11D-4578-A7CE-A95A2AC05CE6}" presName="sibTrans" presStyleCnt="0"/>
      <dgm:spPr/>
    </dgm:pt>
    <dgm:pt modelId="{2680254C-C8FB-4616-8B2F-44B483077B25}" type="pres">
      <dgm:prSet presAssocID="{FA64052E-6C42-450F-A1A2-A9FE70CD2CC0}" presName="node" presStyleLbl="node1" presStyleIdx="5" presStyleCnt="6">
        <dgm:presLayoutVars>
          <dgm:bulletEnabled val="1"/>
        </dgm:presLayoutVars>
      </dgm:prSet>
      <dgm:spPr/>
    </dgm:pt>
  </dgm:ptLst>
  <dgm:cxnLst>
    <dgm:cxn modelId="{6B9FAD09-F731-4547-8239-3A81A7641535}" srcId="{A2EF71AB-72AA-4CFC-93B9-A6DD33A865D5}" destId="{028938B1-44F1-47D5-8289-32FA050B2939}" srcOrd="2" destOrd="0" parTransId="{8A986423-FB7C-491C-9B1A-98B96BB3CACF}" sibTransId="{12572CF9-2A92-449E-90D1-5BBEC8314C2C}"/>
    <dgm:cxn modelId="{91986221-AF1C-4190-AECE-612134187152}" type="presOf" srcId="{D4B95194-7C1A-4348-A669-DF558B5FB688}" destId="{670FDDE8-6A82-466A-A035-8D703CF77504}" srcOrd="0" destOrd="0" presId="urn:microsoft.com/office/officeart/2005/8/layout/default"/>
    <dgm:cxn modelId="{B59ADB26-84A2-468A-9862-9EEF4E1E62B0}" type="presOf" srcId="{5F81B7C6-42AF-4C9D-8CA2-C336A57C9D53}" destId="{CBCC4DE5-43B5-4D79-8D5D-23215997E505}" srcOrd="0" destOrd="0" presId="urn:microsoft.com/office/officeart/2005/8/layout/default"/>
    <dgm:cxn modelId="{A3298F34-4C46-4B1E-B89C-ACA9BC0311E8}" srcId="{A2EF71AB-72AA-4CFC-93B9-A6DD33A865D5}" destId="{5F81B7C6-42AF-4C9D-8CA2-C336A57C9D53}" srcOrd="4" destOrd="0" parTransId="{19AD0B0E-7F4D-478D-8517-79F9C1396652}" sibTransId="{7434DCAE-E11D-4578-A7CE-A95A2AC05CE6}"/>
    <dgm:cxn modelId="{A66A133F-DB82-45AC-88BC-0F14319FDB00}" type="presOf" srcId="{A2EF71AB-72AA-4CFC-93B9-A6DD33A865D5}" destId="{74CB926F-9B58-4507-8A31-D8F25C2D3853}" srcOrd="0" destOrd="0" presId="urn:microsoft.com/office/officeart/2005/8/layout/default"/>
    <dgm:cxn modelId="{20E84D52-B9F1-4284-9B90-A42E47FF698C}" srcId="{A2EF71AB-72AA-4CFC-93B9-A6DD33A865D5}" destId="{DF3FB1E5-CE91-4553-B6AD-8D340E22E33B}" srcOrd="3" destOrd="0" parTransId="{7CE02F3A-A915-497A-BE8F-4BDC426214DE}" sibTransId="{3AEE65FB-17E4-4780-A503-EC076E063997}"/>
    <dgm:cxn modelId="{E00D6856-4448-46E5-B9EF-B3135661904A}" type="presOf" srcId="{89E656DD-C87F-4223-A49E-4760EB1328C7}" destId="{7268827C-6681-4BBA-B062-1139ABD3D13F}" srcOrd="0" destOrd="0" presId="urn:microsoft.com/office/officeart/2005/8/layout/default"/>
    <dgm:cxn modelId="{61067A72-2415-45C9-AF81-0496D6CEB047}" srcId="{A2EF71AB-72AA-4CFC-93B9-A6DD33A865D5}" destId="{D4B95194-7C1A-4348-A669-DF558B5FB688}" srcOrd="1" destOrd="0" parTransId="{6A4F6370-DA5D-4D86-8E9E-FE926CC43977}" sibTransId="{4CCBDD0D-7000-483C-83F8-8B27EE42BE26}"/>
    <dgm:cxn modelId="{2E39A499-723A-4697-A122-60BC693205EB}" type="presOf" srcId="{DF3FB1E5-CE91-4553-B6AD-8D340E22E33B}" destId="{760BA3C0-BC73-461D-8A7C-A6006FDE6AF1}" srcOrd="0" destOrd="0" presId="urn:microsoft.com/office/officeart/2005/8/layout/default"/>
    <dgm:cxn modelId="{9B7128A2-0C44-444F-BD67-B89B0F768928}" type="presOf" srcId="{FA64052E-6C42-450F-A1A2-A9FE70CD2CC0}" destId="{2680254C-C8FB-4616-8B2F-44B483077B25}" srcOrd="0" destOrd="0" presId="urn:microsoft.com/office/officeart/2005/8/layout/default"/>
    <dgm:cxn modelId="{5FF429AC-A1EF-4549-BE04-33E3F8289405}" srcId="{A2EF71AB-72AA-4CFC-93B9-A6DD33A865D5}" destId="{FA64052E-6C42-450F-A1A2-A9FE70CD2CC0}" srcOrd="5" destOrd="0" parTransId="{FA51AE6E-0C47-48C6-B80C-05950AD64F0D}" sibTransId="{0630F64B-EDEB-4552-AD99-D76938855592}"/>
    <dgm:cxn modelId="{DE920FFC-ABDA-4777-82D7-CD168EBB839D}" srcId="{A2EF71AB-72AA-4CFC-93B9-A6DD33A865D5}" destId="{89E656DD-C87F-4223-A49E-4760EB1328C7}" srcOrd="0" destOrd="0" parTransId="{21DFA164-92B6-4FC6-941B-D9ABE2E524D4}" sibTransId="{54A9C965-BAFA-4AB9-BC77-03C4FA7C406B}"/>
    <dgm:cxn modelId="{B855C9FC-CEBC-494D-AF1A-34282C0CADA2}" type="presOf" srcId="{028938B1-44F1-47D5-8289-32FA050B2939}" destId="{25D6E51A-5F7C-45E3-828A-F6070CA8DE00}" srcOrd="0" destOrd="0" presId="urn:microsoft.com/office/officeart/2005/8/layout/default"/>
    <dgm:cxn modelId="{3A8A1EA0-614A-4BF4-A2E7-FCBC6BD62B45}" type="presParOf" srcId="{74CB926F-9B58-4507-8A31-D8F25C2D3853}" destId="{7268827C-6681-4BBA-B062-1139ABD3D13F}" srcOrd="0" destOrd="0" presId="urn:microsoft.com/office/officeart/2005/8/layout/default"/>
    <dgm:cxn modelId="{450D72C2-4938-478E-AE57-7A92D1FA1AE6}" type="presParOf" srcId="{74CB926F-9B58-4507-8A31-D8F25C2D3853}" destId="{202A2A4A-5362-4EC8-8E57-D50EE6899B46}" srcOrd="1" destOrd="0" presId="urn:microsoft.com/office/officeart/2005/8/layout/default"/>
    <dgm:cxn modelId="{05846CA3-0813-4553-B080-297F61FC8905}" type="presParOf" srcId="{74CB926F-9B58-4507-8A31-D8F25C2D3853}" destId="{670FDDE8-6A82-466A-A035-8D703CF77504}" srcOrd="2" destOrd="0" presId="urn:microsoft.com/office/officeart/2005/8/layout/default"/>
    <dgm:cxn modelId="{B0F60697-3FFA-4E31-96EB-11ABCF0BC07D}" type="presParOf" srcId="{74CB926F-9B58-4507-8A31-D8F25C2D3853}" destId="{0FE2741C-40D1-4FC1-A2E2-A0515EC7FD5C}" srcOrd="3" destOrd="0" presId="urn:microsoft.com/office/officeart/2005/8/layout/default"/>
    <dgm:cxn modelId="{62EF3214-4F32-4CAA-B940-A4C840C7251F}" type="presParOf" srcId="{74CB926F-9B58-4507-8A31-D8F25C2D3853}" destId="{25D6E51A-5F7C-45E3-828A-F6070CA8DE00}" srcOrd="4" destOrd="0" presId="urn:microsoft.com/office/officeart/2005/8/layout/default"/>
    <dgm:cxn modelId="{E82CE899-D490-448C-B047-B40625282762}" type="presParOf" srcId="{74CB926F-9B58-4507-8A31-D8F25C2D3853}" destId="{A8D0FE7B-D81E-4532-B786-B57240EC9718}" srcOrd="5" destOrd="0" presId="urn:microsoft.com/office/officeart/2005/8/layout/default"/>
    <dgm:cxn modelId="{AB364CFB-D762-4D4D-9B9F-D2CE7474A006}" type="presParOf" srcId="{74CB926F-9B58-4507-8A31-D8F25C2D3853}" destId="{760BA3C0-BC73-461D-8A7C-A6006FDE6AF1}" srcOrd="6" destOrd="0" presId="urn:microsoft.com/office/officeart/2005/8/layout/default"/>
    <dgm:cxn modelId="{3D48BB82-3F37-4F6E-9A56-D5695DCFA0E0}" type="presParOf" srcId="{74CB926F-9B58-4507-8A31-D8F25C2D3853}" destId="{B796B8D9-75A0-46DB-ACE2-CEB1682F7B11}" srcOrd="7" destOrd="0" presId="urn:microsoft.com/office/officeart/2005/8/layout/default"/>
    <dgm:cxn modelId="{D21117F2-F40F-44EC-A26F-15AA75F92775}" type="presParOf" srcId="{74CB926F-9B58-4507-8A31-D8F25C2D3853}" destId="{CBCC4DE5-43B5-4D79-8D5D-23215997E505}" srcOrd="8" destOrd="0" presId="urn:microsoft.com/office/officeart/2005/8/layout/default"/>
    <dgm:cxn modelId="{608B8B28-BD23-4C23-9A6F-9DDA8E976EA0}" type="presParOf" srcId="{74CB926F-9B58-4507-8A31-D8F25C2D3853}" destId="{279E9F97-0AE0-41D9-88D2-0915CB47C21E}" srcOrd="9" destOrd="0" presId="urn:microsoft.com/office/officeart/2005/8/layout/default"/>
    <dgm:cxn modelId="{F697A4DD-5879-445F-AFDB-8C43A9C1B226}" type="presParOf" srcId="{74CB926F-9B58-4507-8A31-D8F25C2D3853}" destId="{2680254C-C8FB-4616-8B2F-44B483077B25}"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C7F779-7EC8-48FF-A3C1-1516B442DD2C}" type="doc">
      <dgm:prSet loTypeId="urn:microsoft.com/office/officeart/2016/7/layout/BasicProcessNew" loCatId="process" qsTypeId="urn:microsoft.com/office/officeart/2005/8/quickstyle/simple2" qsCatId="simple" csTypeId="urn:microsoft.com/office/officeart/2005/8/colors/accent3_2" csCatId="accent3"/>
      <dgm:spPr/>
      <dgm:t>
        <a:bodyPr/>
        <a:lstStyle/>
        <a:p>
          <a:endParaRPr lang="en-US"/>
        </a:p>
      </dgm:t>
    </dgm:pt>
    <dgm:pt modelId="{760DB921-0DDC-4F48-8FA0-56A2ADF97DCF}">
      <dgm:prSet/>
      <dgm:spPr/>
      <dgm:t>
        <a:bodyPr/>
        <a:lstStyle/>
        <a:p>
          <a:r>
            <a:rPr lang="en-US"/>
            <a:t>These students need to be understood. Their lives, both in terms of education and learning as well as socially/emotionally are filled with many twists and turns.</a:t>
          </a:r>
        </a:p>
      </dgm:t>
    </dgm:pt>
    <dgm:pt modelId="{0FC983AB-37BF-48D2-A7DF-FA50AC05E86E}" type="parTrans" cxnId="{900DCA76-20D7-47B9-BE38-8A4AE8C45C32}">
      <dgm:prSet/>
      <dgm:spPr/>
      <dgm:t>
        <a:bodyPr/>
        <a:lstStyle/>
        <a:p>
          <a:endParaRPr lang="en-US"/>
        </a:p>
      </dgm:t>
    </dgm:pt>
    <dgm:pt modelId="{26C715C5-7A34-4452-94F1-C3CD33EC488A}" type="sibTrans" cxnId="{900DCA76-20D7-47B9-BE38-8A4AE8C45C32}">
      <dgm:prSet/>
      <dgm:spPr/>
      <dgm:t>
        <a:bodyPr/>
        <a:lstStyle/>
        <a:p>
          <a:endParaRPr lang="en-US"/>
        </a:p>
      </dgm:t>
    </dgm:pt>
    <dgm:pt modelId="{961E415F-4959-4210-9DC4-A05D954FAF1E}">
      <dgm:prSet/>
      <dgm:spPr/>
      <dgm:t>
        <a:bodyPr/>
        <a:lstStyle/>
        <a:p>
          <a:r>
            <a:rPr lang="en-US"/>
            <a:t>Without this knowledge of 2e, shaming and damaging words and misinformation can have a lasting effect on the child.</a:t>
          </a:r>
        </a:p>
      </dgm:t>
    </dgm:pt>
    <dgm:pt modelId="{1EBB4829-97DE-49D6-AC40-EB83E55362C9}" type="parTrans" cxnId="{71BB8BFB-26BA-4465-9F7D-F652099DE2F3}">
      <dgm:prSet/>
      <dgm:spPr/>
      <dgm:t>
        <a:bodyPr/>
        <a:lstStyle/>
        <a:p>
          <a:endParaRPr lang="en-US"/>
        </a:p>
      </dgm:t>
    </dgm:pt>
    <dgm:pt modelId="{CFD15549-82EB-4F89-99F7-D691D7435851}" type="sibTrans" cxnId="{71BB8BFB-26BA-4465-9F7D-F652099DE2F3}">
      <dgm:prSet/>
      <dgm:spPr/>
      <dgm:t>
        <a:bodyPr/>
        <a:lstStyle/>
        <a:p>
          <a:endParaRPr lang="en-US"/>
        </a:p>
      </dgm:t>
    </dgm:pt>
    <dgm:pt modelId="{C1477A67-5799-4B16-B9E7-EA57C18E6662}">
      <dgm:prSet/>
      <dgm:spPr/>
      <dgm:t>
        <a:bodyPr/>
        <a:lstStyle/>
        <a:p>
          <a:r>
            <a:rPr lang="en-US"/>
            <a:t>Consider that 2e students are “smart” but “struggling”</a:t>
          </a:r>
        </a:p>
      </dgm:t>
    </dgm:pt>
    <dgm:pt modelId="{3D6708FF-6207-490B-A903-EF68456B8143}" type="parTrans" cxnId="{F1BFA425-E054-4FC8-8DB6-8DC4F0A50604}">
      <dgm:prSet/>
      <dgm:spPr/>
      <dgm:t>
        <a:bodyPr/>
        <a:lstStyle/>
        <a:p>
          <a:endParaRPr lang="en-US"/>
        </a:p>
      </dgm:t>
    </dgm:pt>
    <dgm:pt modelId="{42B14C48-A93C-4CE5-BE27-A478AF93C301}" type="sibTrans" cxnId="{F1BFA425-E054-4FC8-8DB6-8DC4F0A50604}">
      <dgm:prSet/>
      <dgm:spPr/>
      <dgm:t>
        <a:bodyPr/>
        <a:lstStyle/>
        <a:p>
          <a:endParaRPr lang="en-US"/>
        </a:p>
      </dgm:t>
    </dgm:pt>
    <dgm:pt modelId="{707A1672-C1C1-4276-A8D9-60E01FB84615}">
      <dgm:prSet/>
      <dgm:spPr/>
      <dgm:t>
        <a:bodyPr/>
        <a:lstStyle/>
        <a:p>
          <a:r>
            <a:rPr lang="en-US"/>
            <a:t>Parents – you get it! You have the intuition about your child. This knowledge can provide the beginning to finding out the needs of your child to help to create a sense of balance in a world where balance may look a bit different than what many other children experience.</a:t>
          </a:r>
        </a:p>
      </dgm:t>
    </dgm:pt>
    <dgm:pt modelId="{7020B1E1-82C2-41F1-8CAA-354EA2D1C805}" type="parTrans" cxnId="{C8B9C73F-3236-4FE1-B7BF-069A252DB7F8}">
      <dgm:prSet/>
      <dgm:spPr/>
      <dgm:t>
        <a:bodyPr/>
        <a:lstStyle/>
        <a:p>
          <a:endParaRPr lang="en-US"/>
        </a:p>
      </dgm:t>
    </dgm:pt>
    <dgm:pt modelId="{B1053415-257D-4F6F-9AFD-B82837A393C5}" type="sibTrans" cxnId="{C8B9C73F-3236-4FE1-B7BF-069A252DB7F8}">
      <dgm:prSet/>
      <dgm:spPr/>
      <dgm:t>
        <a:bodyPr/>
        <a:lstStyle/>
        <a:p>
          <a:endParaRPr lang="en-US"/>
        </a:p>
      </dgm:t>
    </dgm:pt>
    <dgm:pt modelId="{D89FF883-4EF4-439F-855B-C0CF46AD6935}">
      <dgm:prSet/>
      <dgm:spPr/>
      <dgm:t>
        <a:bodyPr/>
        <a:lstStyle/>
        <a:p>
          <a:r>
            <a:rPr lang="en-US"/>
            <a:t>Testing by a neuropsychologist or other diagnostician could be of great help.</a:t>
          </a:r>
        </a:p>
      </dgm:t>
    </dgm:pt>
    <dgm:pt modelId="{840ED3E9-4D28-4414-B970-739E9DB172BC}" type="parTrans" cxnId="{3C1A9266-940A-4CF0-A612-4D66A3877E94}">
      <dgm:prSet/>
      <dgm:spPr/>
      <dgm:t>
        <a:bodyPr/>
        <a:lstStyle/>
        <a:p>
          <a:endParaRPr lang="en-US"/>
        </a:p>
      </dgm:t>
    </dgm:pt>
    <dgm:pt modelId="{374AD32D-8211-45B7-8BED-7D0B60AC22AF}" type="sibTrans" cxnId="{3C1A9266-940A-4CF0-A612-4D66A3877E94}">
      <dgm:prSet/>
      <dgm:spPr/>
      <dgm:t>
        <a:bodyPr/>
        <a:lstStyle/>
        <a:p>
          <a:endParaRPr lang="en-US"/>
        </a:p>
      </dgm:t>
    </dgm:pt>
    <dgm:pt modelId="{8DA6557F-2788-4AC8-A916-16A7FB93E562}" type="pres">
      <dgm:prSet presAssocID="{BCC7F779-7EC8-48FF-A3C1-1516B442DD2C}" presName="Name0" presStyleCnt="0">
        <dgm:presLayoutVars>
          <dgm:dir/>
          <dgm:resizeHandles val="exact"/>
        </dgm:presLayoutVars>
      </dgm:prSet>
      <dgm:spPr/>
    </dgm:pt>
    <dgm:pt modelId="{4341BA92-9F8C-405D-9AA0-815D8AEED2A0}" type="pres">
      <dgm:prSet presAssocID="{760DB921-0DDC-4F48-8FA0-56A2ADF97DCF}" presName="node" presStyleLbl="node1" presStyleIdx="0" presStyleCnt="9">
        <dgm:presLayoutVars>
          <dgm:bulletEnabled val="1"/>
        </dgm:presLayoutVars>
      </dgm:prSet>
      <dgm:spPr/>
    </dgm:pt>
    <dgm:pt modelId="{4D98B9C4-8A5F-4698-A81C-347815E71EEB}" type="pres">
      <dgm:prSet presAssocID="{26C715C5-7A34-4452-94F1-C3CD33EC488A}" presName="sibTransSpacerBeforeConnector" presStyleCnt="0"/>
      <dgm:spPr/>
    </dgm:pt>
    <dgm:pt modelId="{A0591B77-1F7E-4ED9-904C-18285A866D7B}" type="pres">
      <dgm:prSet presAssocID="{26C715C5-7A34-4452-94F1-C3CD33EC488A}" presName="sibTrans" presStyleLbl="node1" presStyleIdx="1" presStyleCnt="9"/>
      <dgm:spPr/>
    </dgm:pt>
    <dgm:pt modelId="{ADA74705-B1E0-4610-BE62-DF1B9810DFEE}" type="pres">
      <dgm:prSet presAssocID="{26C715C5-7A34-4452-94F1-C3CD33EC488A}" presName="sibTransSpacerAfterConnector" presStyleCnt="0"/>
      <dgm:spPr/>
    </dgm:pt>
    <dgm:pt modelId="{68B71C4B-6F7F-4201-8F00-048BA311EF20}" type="pres">
      <dgm:prSet presAssocID="{961E415F-4959-4210-9DC4-A05D954FAF1E}" presName="node" presStyleLbl="node1" presStyleIdx="2" presStyleCnt="9">
        <dgm:presLayoutVars>
          <dgm:bulletEnabled val="1"/>
        </dgm:presLayoutVars>
      </dgm:prSet>
      <dgm:spPr/>
    </dgm:pt>
    <dgm:pt modelId="{4DC9E0D0-AA04-4AF7-9C9F-E53B63E1F891}" type="pres">
      <dgm:prSet presAssocID="{CFD15549-82EB-4F89-99F7-D691D7435851}" presName="sibTransSpacerBeforeConnector" presStyleCnt="0"/>
      <dgm:spPr/>
    </dgm:pt>
    <dgm:pt modelId="{7AD678A4-A063-4D66-AC37-377C9F87B86B}" type="pres">
      <dgm:prSet presAssocID="{CFD15549-82EB-4F89-99F7-D691D7435851}" presName="sibTrans" presStyleLbl="node1" presStyleIdx="3" presStyleCnt="9"/>
      <dgm:spPr/>
    </dgm:pt>
    <dgm:pt modelId="{D5108AD8-1B70-4630-9383-119D53E68470}" type="pres">
      <dgm:prSet presAssocID="{CFD15549-82EB-4F89-99F7-D691D7435851}" presName="sibTransSpacerAfterConnector" presStyleCnt="0"/>
      <dgm:spPr/>
    </dgm:pt>
    <dgm:pt modelId="{B0057EB8-679C-40D8-99F3-883CDF118A66}" type="pres">
      <dgm:prSet presAssocID="{C1477A67-5799-4B16-B9E7-EA57C18E6662}" presName="node" presStyleLbl="node1" presStyleIdx="4" presStyleCnt="9">
        <dgm:presLayoutVars>
          <dgm:bulletEnabled val="1"/>
        </dgm:presLayoutVars>
      </dgm:prSet>
      <dgm:spPr/>
    </dgm:pt>
    <dgm:pt modelId="{7AFD34B4-B8FC-4B42-9D8C-C34C3A0F2E17}" type="pres">
      <dgm:prSet presAssocID="{42B14C48-A93C-4CE5-BE27-A478AF93C301}" presName="sibTransSpacerBeforeConnector" presStyleCnt="0"/>
      <dgm:spPr/>
    </dgm:pt>
    <dgm:pt modelId="{B9B2F1CD-212D-486A-9AE9-4B012E653D24}" type="pres">
      <dgm:prSet presAssocID="{42B14C48-A93C-4CE5-BE27-A478AF93C301}" presName="sibTrans" presStyleLbl="node1" presStyleIdx="5" presStyleCnt="9"/>
      <dgm:spPr/>
    </dgm:pt>
    <dgm:pt modelId="{34AD63B5-0CA7-48D8-9D14-2B72B7379928}" type="pres">
      <dgm:prSet presAssocID="{42B14C48-A93C-4CE5-BE27-A478AF93C301}" presName="sibTransSpacerAfterConnector" presStyleCnt="0"/>
      <dgm:spPr/>
    </dgm:pt>
    <dgm:pt modelId="{193381C4-7CBD-440C-AAE4-E74902FA30A6}" type="pres">
      <dgm:prSet presAssocID="{707A1672-C1C1-4276-A8D9-60E01FB84615}" presName="node" presStyleLbl="node1" presStyleIdx="6" presStyleCnt="9">
        <dgm:presLayoutVars>
          <dgm:bulletEnabled val="1"/>
        </dgm:presLayoutVars>
      </dgm:prSet>
      <dgm:spPr/>
    </dgm:pt>
    <dgm:pt modelId="{493D2AB7-DEEF-4ED4-99D2-D2925817DECF}" type="pres">
      <dgm:prSet presAssocID="{B1053415-257D-4F6F-9AFD-B82837A393C5}" presName="sibTransSpacerBeforeConnector" presStyleCnt="0"/>
      <dgm:spPr/>
    </dgm:pt>
    <dgm:pt modelId="{7F842C01-1697-4895-8902-3032895D318E}" type="pres">
      <dgm:prSet presAssocID="{B1053415-257D-4F6F-9AFD-B82837A393C5}" presName="sibTrans" presStyleLbl="node1" presStyleIdx="7" presStyleCnt="9"/>
      <dgm:spPr/>
    </dgm:pt>
    <dgm:pt modelId="{59626AC8-3681-4264-B17E-9E4A02EC8C6E}" type="pres">
      <dgm:prSet presAssocID="{B1053415-257D-4F6F-9AFD-B82837A393C5}" presName="sibTransSpacerAfterConnector" presStyleCnt="0"/>
      <dgm:spPr/>
    </dgm:pt>
    <dgm:pt modelId="{E18E5EE8-7955-4596-8CCE-DCBAA85BF38A}" type="pres">
      <dgm:prSet presAssocID="{D89FF883-4EF4-439F-855B-C0CF46AD6935}" presName="node" presStyleLbl="node1" presStyleIdx="8" presStyleCnt="9">
        <dgm:presLayoutVars>
          <dgm:bulletEnabled val="1"/>
        </dgm:presLayoutVars>
      </dgm:prSet>
      <dgm:spPr/>
    </dgm:pt>
  </dgm:ptLst>
  <dgm:cxnLst>
    <dgm:cxn modelId="{C773B104-E5F5-4F86-9932-7D300F3FCD4C}" type="presOf" srcId="{D89FF883-4EF4-439F-855B-C0CF46AD6935}" destId="{E18E5EE8-7955-4596-8CCE-DCBAA85BF38A}" srcOrd="0" destOrd="0" presId="urn:microsoft.com/office/officeart/2016/7/layout/BasicProcessNew"/>
    <dgm:cxn modelId="{D3A6290D-6C47-4FE4-8157-7D5D2595C375}" type="presOf" srcId="{C1477A67-5799-4B16-B9E7-EA57C18E6662}" destId="{B0057EB8-679C-40D8-99F3-883CDF118A66}" srcOrd="0" destOrd="0" presId="urn:microsoft.com/office/officeart/2016/7/layout/BasicProcessNew"/>
    <dgm:cxn modelId="{F1BFA425-E054-4FC8-8DB6-8DC4F0A50604}" srcId="{BCC7F779-7EC8-48FF-A3C1-1516B442DD2C}" destId="{C1477A67-5799-4B16-B9E7-EA57C18E6662}" srcOrd="2" destOrd="0" parTransId="{3D6708FF-6207-490B-A903-EF68456B8143}" sibTransId="{42B14C48-A93C-4CE5-BE27-A478AF93C301}"/>
    <dgm:cxn modelId="{84CBE03A-0296-49AF-B6BA-ED8FD92ED4EA}" type="presOf" srcId="{707A1672-C1C1-4276-A8D9-60E01FB84615}" destId="{193381C4-7CBD-440C-AAE4-E74902FA30A6}" srcOrd="0" destOrd="0" presId="urn:microsoft.com/office/officeart/2016/7/layout/BasicProcessNew"/>
    <dgm:cxn modelId="{C8B9C73F-3236-4FE1-B7BF-069A252DB7F8}" srcId="{BCC7F779-7EC8-48FF-A3C1-1516B442DD2C}" destId="{707A1672-C1C1-4276-A8D9-60E01FB84615}" srcOrd="3" destOrd="0" parTransId="{7020B1E1-82C2-41F1-8CAA-354EA2D1C805}" sibTransId="{B1053415-257D-4F6F-9AFD-B82837A393C5}"/>
    <dgm:cxn modelId="{C3C52F61-4730-4BC2-B162-A0129CBD9B0E}" type="presOf" srcId="{BCC7F779-7EC8-48FF-A3C1-1516B442DD2C}" destId="{8DA6557F-2788-4AC8-A916-16A7FB93E562}" srcOrd="0" destOrd="0" presId="urn:microsoft.com/office/officeart/2016/7/layout/BasicProcessNew"/>
    <dgm:cxn modelId="{3C1A9266-940A-4CF0-A612-4D66A3877E94}" srcId="{BCC7F779-7EC8-48FF-A3C1-1516B442DD2C}" destId="{D89FF883-4EF4-439F-855B-C0CF46AD6935}" srcOrd="4" destOrd="0" parTransId="{840ED3E9-4D28-4414-B970-739E9DB172BC}" sibTransId="{374AD32D-8211-45B7-8BED-7D0B60AC22AF}"/>
    <dgm:cxn modelId="{900DCA76-20D7-47B9-BE38-8A4AE8C45C32}" srcId="{BCC7F779-7EC8-48FF-A3C1-1516B442DD2C}" destId="{760DB921-0DDC-4F48-8FA0-56A2ADF97DCF}" srcOrd="0" destOrd="0" parTransId="{0FC983AB-37BF-48D2-A7DF-FA50AC05E86E}" sibTransId="{26C715C5-7A34-4452-94F1-C3CD33EC488A}"/>
    <dgm:cxn modelId="{4FC7D985-CF69-444F-85EC-32EC6571A2B2}" type="presOf" srcId="{42B14C48-A93C-4CE5-BE27-A478AF93C301}" destId="{B9B2F1CD-212D-486A-9AE9-4B012E653D24}" srcOrd="0" destOrd="0" presId="urn:microsoft.com/office/officeart/2016/7/layout/BasicProcessNew"/>
    <dgm:cxn modelId="{460B2B90-5C87-4A2C-9350-AD29A5E2D4CB}" type="presOf" srcId="{26C715C5-7A34-4452-94F1-C3CD33EC488A}" destId="{A0591B77-1F7E-4ED9-904C-18285A866D7B}" srcOrd="0" destOrd="0" presId="urn:microsoft.com/office/officeart/2016/7/layout/BasicProcessNew"/>
    <dgm:cxn modelId="{E4D4DCB7-041F-440C-AA32-B55A604FEA5C}" type="presOf" srcId="{961E415F-4959-4210-9DC4-A05D954FAF1E}" destId="{68B71C4B-6F7F-4201-8F00-048BA311EF20}" srcOrd="0" destOrd="0" presId="urn:microsoft.com/office/officeart/2016/7/layout/BasicProcessNew"/>
    <dgm:cxn modelId="{340213B8-8047-433C-AFEC-C6B68C0C1E00}" type="presOf" srcId="{B1053415-257D-4F6F-9AFD-B82837A393C5}" destId="{7F842C01-1697-4895-8902-3032895D318E}" srcOrd="0" destOrd="0" presId="urn:microsoft.com/office/officeart/2016/7/layout/BasicProcessNew"/>
    <dgm:cxn modelId="{02CAE6DB-1638-4526-BD58-5C928A30AA84}" type="presOf" srcId="{CFD15549-82EB-4F89-99F7-D691D7435851}" destId="{7AD678A4-A063-4D66-AC37-377C9F87B86B}" srcOrd="0" destOrd="0" presId="urn:microsoft.com/office/officeart/2016/7/layout/BasicProcessNew"/>
    <dgm:cxn modelId="{9E298CEC-DAC3-49F5-9022-BECE6559BC3A}" type="presOf" srcId="{760DB921-0DDC-4F48-8FA0-56A2ADF97DCF}" destId="{4341BA92-9F8C-405D-9AA0-815D8AEED2A0}" srcOrd="0" destOrd="0" presId="urn:microsoft.com/office/officeart/2016/7/layout/BasicProcessNew"/>
    <dgm:cxn modelId="{71BB8BFB-26BA-4465-9F7D-F652099DE2F3}" srcId="{BCC7F779-7EC8-48FF-A3C1-1516B442DD2C}" destId="{961E415F-4959-4210-9DC4-A05D954FAF1E}" srcOrd="1" destOrd="0" parTransId="{1EBB4829-97DE-49D6-AC40-EB83E55362C9}" sibTransId="{CFD15549-82EB-4F89-99F7-D691D7435851}"/>
    <dgm:cxn modelId="{A4C8D320-EDFF-4C92-B400-43AB17EA0734}" type="presParOf" srcId="{8DA6557F-2788-4AC8-A916-16A7FB93E562}" destId="{4341BA92-9F8C-405D-9AA0-815D8AEED2A0}" srcOrd="0" destOrd="0" presId="urn:microsoft.com/office/officeart/2016/7/layout/BasicProcessNew"/>
    <dgm:cxn modelId="{A01CBFD0-E700-4963-8298-A49941C7B9EB}" type="presParOf" srcId="{8DA6557F-2788-4AC8-A916-16A7FB93E562}" destId="{4D98B9C4-8A5F-4698-A81C-347815E71EEB}" srcOrd="1" destOrd="0" presId="urn:microsoft.com/office/officeart/2016/7/layout/BasicProcessNew"/>
    <dgm:cxn modelId="{5628513A-30B9-43B9-B87A-18102B0625D8}" type="presParOf" srcId="{8DA6557F-2788-4AC8-A916-16A7FB93E562}" destId="{A0591B77-1F7E-4ED9-904C-18285A866D7B}" srcOrd="2" destOrd="0" presId="urn:microsoft.com/office/officeart/2016/7/layout/BasicProcessNew"/>
    <dgm:cxn modelId="{D7BF319E-D0D5-41C0-9A21-236B54DEFC30}" type="presParOf" srcId="{8DA6557F-2788-4AC8-A916-16A7FB93E562}" destId="{ADA74705-B1E0-4610-BE62-DF1B9810DFEE}" srcOrd="3" destOrd="0" presId="urn:microsoft.com/office/officeart/2016/7/layout/BasicProcessNew"/>
    <dgm:cxn modelId="{7278DF7A-738F-40D0-A3A7-A856A2A68F49}" type="presParOf" srcId="{8DA6557F-2788-4AC8-A916-16A7FB93E562}" destId="{68B71C4B-6F7F-4201-8F00-048BA311EF20}" srcOrd="4" destOrd="0" presId="urn:microsoft.com/office/officeart/2016/7/layout/BasicProcessNew"/>
    <dgm:cxn modelId="{B3650D40-EE4B-4F57-BFC8-CBF7747A5891}" type="presParOf" srcId="{8DA6557F-2788-4AC8-A916-16A7FB93E562}" destId="{4DC9E0D0-AA04-4AF7-9C9F-E53B63E1F891}" srcOrd="5" destOrd="0" presId="urn:microsoft.com/office/officeart/2016/7/layout/BasicProcessNew"/>
    <dgm:cxn modelId="{AD2D1101-1FCF-4357-AEF4-1E47FD7D822B}" type="presParOf" srcId="{8DA6557F-2788-4AC8-A916-16A7FB93E562}" destId="{7AD678A4-A063-4D66-AC37-377C9F87B86B}" srcOrd="6" destOrd="0" presId="urn:microsoft.com/office/officeart/2016/7/layout/BasicProcessNew"/>
    <dgm:cxn modelId="{E92AD168-7C1B-4BF6-B571-62A2729462A9}" type="presParOf" srcId="{8DA6557F-2788-4AC8-A916-16A7FB93E562}" destId="{D5108AD8-1B70-4630-9383-119D53E68470}" srcOrd="7" destOrd="0" presId="urn:microsoft.com/office/officeart/2016/7/layout/BasicProcessNew"/>
    <dgm:cxn modelId="{8E39DD3A-2520-4644-994B-CC663E21A1D5}" type="presParOf" srcId="{8DA6557F-2788-4AC8-A916-16A7FB93E562}" destId="{B0057EB8-679C-40D8-99F3-883CDF118A66}" srcOrd="8" destOrd="0" presId="urn:microsoft.com/office/officeart/2016/7/layout/BasicProcessNew"/>
    <dgm:cxn modelId="{A7352523-D6A9-462E-928A-608FCC29A2C2}" type="presParOf" srcId="{8DA6557F-2788-4AC8-A916-16A7FB93E562}" destId="{7AFD34B4-B8FC-4B42-9D8C-C34C3A0F2E17}" srcOrd="9" destOrd="0" presId="urn:microsoft.com/office/officeart/2016/7/layout/BasicProcessNew"/>
    <dgm:cxn modelId="{A66B2998-2E99-4B06-B93C-C817E0E77410}" type="presParOf" srcId="{8DA6557F-2788-4AC8-A916-16A7FB93E562}" destId="{B9B2F1CD-212D-486A-9AE9-4B012E653D24}" srcOrd="10" destOrd="0" presId="urn:microsoft.com/office/officeart/2016/7/layout/BasicProcessNew"/>
    <dgm:cxn modelId="{29B5C7DD-4350-4950-B857-65F1A6458DFC}" type="presParOf" srcId="{8DA6557F-2788-4AC8-A916-16A7FB93E562}" destId="{34AD63B5-0CA7-48D8-9D14-2B72B7379928}" srcOrd="11" destOrd="0" presId="urn:microsoft.com/office/officeart/2016/7/layout/BasicProcessNew"/>
    <dgm:cxn modelId="{26851284-89D1-42FE-AB94-CADC20300A92}" type="presParOf" srcId="{8DA6557F-2788-4AC8-A916-16A7FB93E562}" destId="{193381C4-7CBD-440C-AAE4-E74902FA30A6}" srcOrd="12" destOrd="0" presId="urn:microsoft.com/office/officeart/2016/7/layout/BasicProcessNew"/>
    <dgm:cxn modelId="{FF4AF043-7AE5-4BF8-A142-7ED4B4554772}" type="presParOf" srcId="{8DA6557F-2788-4AC8-A916-16A7FB93E562}" destId="{493D2AB7-DEEF-4ED4-99D2-D2925817DECF}" srcOrd="13" destOrd="0" presId="urn:microsoft.com/office/officeart/2016/7/layout/BasicProcessNew"/>
    <dgm:cxn modelId="{CA1539CA-5B7C-4770-81D9-F68DC7DF76BA}" type="presParOf" srcId="{8DA6557F-2788-4AC8-A916-16A7FB93E562}" destId="{7F842C01-1697-4895-8902-3032895D318E}" srcOrd="14" destOrd="0" presId="urn:microsoft.com/office/officeart/2016/7/layout/BasicProcessNew"/>
    <dgm:cxn modelId="{41790A02-32DE-4DBB-BA54-0B6D1AFE36FC}" type="presParOf" srcId="{8DA6557F-2788-4AC8-A916-16A7FB93E562}" destId="{59626AC8-3681-4264-B17E-9E4A02EC8C6E}" srcOrd="15" destOrd="0" presId="urn:microsoft.com/office/officeart/2016/7/layout/BasicProcessNew"/>
    <dgm:cxn modelId="{0881E527-85D5-423D-A19A-23E0EE57B84A}" type="presParOf" srcId="{8DA6557F-2788-4AC8-A916-16A7FB93E562}" destId="{E18E5EE8-7955-4596-8CCE-DCBAA85BF38A}" srcOrd="16" destOrd="0" presId="urn:microsoft.com/office/officeart/2016/7/layout/Basic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5407DE-443E-42F9-87C5-628DB71C8B3B}"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14655537-3D84-4935-898D-6702A8D78FF5}">
      <dgm:prSet/>
      <dgm:spPr/>
      <dgm:t>
        <a:bodyPr/>
        <a:lstStyle/>
        <a:p>
          <a:r>
            <a:rPr lang="en-US"/>
            <a:t>SOME COMMON THINGS YOU MAY HEAR ABOUT A 2E CHILD:</a:t>
          </a:r>
        </a:p>
      </dgm:t>
    </dgm:pt>
    <dgm:pt modelId="{A1C0F154-9C34-46C4-957D-201577CAA38C}" type="parTrans" cxnId="{90AE490E-2B86-4620-B137-9857A0909404}">
      <dgm:prSet/>
      <dgm:spPr/>
      <dgm:t>
        <a:bodyPr/>
        <a:lstStyle/>
        <a:p>
          <a:endParaRPr lang="en-US"/>
        </a:p>
      </dgm:t>
    </dgm:pt>
    <dgm:pt modelId="{1B86B45E-5B0C-47B0-8808-64826C30D491}" type="sibTrans" cxnId="{90AE490E-2B86-4620-B137-9857A0909404}">
      <dgm:prSet/>
      <dgm:spPr/>
      <dgm:t>
        <a:bodyPr/>
        <a:lstStyle/>
        <a:p>
          <a:endParaRPr lang="en-US"/>
        </a:p>
      </dgm:t>
    </dgm:pt>
    <dgm:pt modelId="{311DC400-F295-46AE-AB97-1FE7BC5D0DD0}">
      <dgm:prSet/>
      <dgm:spPr/>
      <dgm:t>
        <a:bodyPr/>
        <a:lstStyle/>
        <a:p>
          <a:r>
            <a:rPr lang="en-US"/>
            <a:t>He’s got so much potential I don’t know why he doesn’t try harder!!!</a:t>
          </a:r>
        </a:p>
      </dgm:t>
    </dgm:pt>
    <dgm:pt modelId="{4064C5AB-BC64-4166-8DC6-BE666853DBD9}" type="parTrans" cxnId="{9C17AFD4-791B-4683-A9B1-6ECB5D4F3100}">
      <dgm:prSet/>
      <dgm:spPr/>
      <dgm:t>
        <a:bodyPr/>
        <a:lstStyle/>
        <a:p>
          <a:endParaRPr lang="en-US"/>
        </a:p>
      </dgm:t>
    </dgm:pt>
    <dgm:pt modelId="{6D500020-1ABF-4FDD-9EC7-02344BECBAF1}" type="sibTrans" cxnId="{9C17AFD4-791B-4683-A9B1-6ECB5D4F3100}">
      <dgm:prSet/>
      <dgm:spPr/>
      <dgm:t>
        <a:bodyPr/>
        <a:lstStyle/>
        <a:p>
          <a:endParaRPr lang="en-US"/>
        </a:p>
      </dgm:t>
    </dgm:pt>
    <dgm:pt modelId="{35E3BCC2-139A-417E-A5EC-E82A407D9C4E}">
      <dgm:prSet/>
      <dgm:spPr/>
      <dgm:t>
        <a:bodyPr/>
        <a:lstStyle/>
        <a:p>
          <a:r>
            <a:rPr lang="en-US" b="1"/>
            <a:t>The fact is, he is trying, but the trying is often masked by the disability that he is facing.</a:t>
          </a:r>
          <a:endParaRPr lang="en-US"/>
        </a:p>
      </dgm:t>
    </dgm:pt>
    <dgm:pt modelId="{B40186EB-2AF4-4B00-AE34-7AABE2BC0F11}" type="parTrans" cxnId="{62879B96-5F7D-4E5B-A776-C2FAE97D54D2}">
      <dgm:prSet/>
      <dgm:spPr/>
      <dgm:t>
        <a:bodyPr/>
        <a:lstStyle/>
        <a:p>
          <a:endParaRPr lang="en-US"/>
        </a:p>
      </dgm:t>
    </dgm:pt>
    <dgm:pt modelId="{1E2DEAF8-B8EF-40C3-A224-8939F759FE6A}" type="sibTrans" cxnId="{62879B96-5F7D-4E5B-A776-C2FAE97D54D2}">
      <dgm:prSet/>
      <dgm:spPr/>
      <dgm:t>
        <a:bodyPr/>
        <a:lstStyle/>
        <a:p>
          <a:endParaRPr lang="en-US"/>
        </a:p>
      </dgm:t>
    </dgm:pt>
    <dgm:pt modelId="{72C772C5-4E10-4030-BC66-4E9353FF1227}">
      <dgm:prSet/>
      <dgm:spPr/>
      <dgm:t>
        <a:bodyPr/>
        <a:lstStyle/>
        <a:p>
          <a:r>
            <a:rPr lang="en-US" b="1"/>
            <a:t>The child will use all of his strengths, abstract reasoning abilities, and intelligence to compensate for his weaknesses. As a result, he is often misunderstood.</a:t>
          </a:r>
          <a:endParaRPr lang="en-US"/>
        </a:p>
      </dgm:t>
    </dgm:pt>
    <dgm:pt modelId="{4E50AAFB-7309-42AE-B5D6-6C9AEF6ED594}" type="parTrans" cxnId="{AC72ACBB-7831-4E1B-A094-F7377DED80A0}">
      <dgm:prSet/>
      <dgm:spPr/>
      <dgm:t>
        <a:bodyPr/>
        <a:lstStyle/>
        <a:p>
          <a:endParaRPr lang="en-US"/>
        </a:p>
      </dgm:t>
    </dgm:pt>
    <dgm:pt modelId="{5825C6EB-E667-464D-A708-9EA3B25111E7}" type="sibTrans" cxnId="{AC72ACBB-7831-4E1B-A094-F7377DED80A0}">
      <dgm:prSet/>
      <dgm:spPr/>
      <dgm:t>
        <a:bodyPr/>
        <a:lstStyle/>
        <a:p>
          <a:endParaRPr lang="en-US"/>
        </a:p>
      </dgm:t>
    </dgm:pt>
    <dgm:pt modelId="{101F6A66-1098-4E90-B136-40957139316C}">
      <dgm:prSet/>
      <dgm:spPr/>
      <dgm:t>
        <a:bodyPr/>
        <a:lstStyle/>
        <a:p>
          <a:r>
            <a:rPr lang="en-US" b="1"/>
            <a:t>Guess what? The opposite is often true as well! The child’s challenges can mask her gifts!!!!</a:t>
          </a:r>
          <a:endParaRPr lang="en-US"/>
        </a:p>
      </dgm:t>
    </dgm:pt>
    <dgm:pt modelId="{BC4F75EE-9D52-4577-BD27-B95B1565A1E1}" type="parTrans" cxnId="{1F7BE12A-D910-4B11-9E88-9CB8FA24D885}">
      <dgm:prSet/>
      <dgm:spPr/>
      <dgm:t>
        <a:bodyPr/>
        <a:lstStyle/>
        <a:p>
          <a:endParaRPr lang="en-US"/>
        </a:p>
      </dgm:t>
    </dgm:pt>
    <dgm:pt modelId="{B5C07613-8354-49D6-A0FD-ED2B0BD6C1C6}" type="sibTrans" cxnId="{1F7BE12A-D910-4B11-9E88-9CB8FA24D885}">
      <dgm:prSet/>
      <dgm:spPr/>
      <dgm:t>
        <a:bodyPr/>
        <a:lstStyle/>
        <a:p>
          <a:endParaRPr lang="en-US"/>
        </a:p>
      </dgm:t>
    </dgm:pt>
    <dgm:pt modelId="{DF7B77A0-8804-4BC9-9680-097D085C7960}">
      <dgm:prSet/>
      <dgm:spPr/>
      <dgm:t>
        <a:bodyPr/>
        <a:lstStyle/>
        <a:p>
          <a:r>
            <a:rPr lang="en-US"/>
            <a:t>https//sethperler.com</a:t>
          </a:r>
        </a:p>
      </dgm:t>
    </dgm:pt>
    <dgm:pt modelId="{11419E07-F4C5-43B9-8750-6B1EC47675D1}" type="parTrans" cxnId="{B522C1F4-5758-434F-9D3B-DB15272D0222}">
      <dgm:prSet/>
      <dgm:spPr/>
      <dgm:t>
        <a:bodyPr/>
        <a:lstStyle/>
        <a:p>
          <a:endParaRPr lang="en-US"/>
        </a:p>
      </dgm:t>
    </dgm:pt>
    <dgm:pt modelId="{A728A4BE-9A6A-4DE6-9ADF-7A4DAD5D794A}" type="sibTrans" cxnId="{B522C1F4-5758-434F-9D3B-DB15272D0222}">
      <dgm:prSet/>
      <dgm:spPr/>
      <dgm:t>
        <a:bodyPr/>
        <a:lstStyle/>
        <a:p>
          <a:endParaRPr lang="en-US"/>
        </a:p>
      </dgm:t>
    </dgm:pt>
    <dgm:pt modelId="{FAA54453-6DB1-44D9-84D7-3E6FD7B37106}" type="pres">
      <dgm:prSet presAssocID="{405407DE-443E-42F9-87C5-628DB71C8B3B}" presName="diagram" presStyleCnt="0">
        <dgm:presLayoutVars>
          <dgm:dir/>
          <dgm:resizeHandles val="exact"/>
        </dgm:presLayoutVars>
      </dgm:prSet>
      <dgm:spPr/>
    </dgm:pt>
    <dgm:pt modelId="{2E7F4F66-7CE7-4A5D-AAC5-A1540F05E6EB}" type="pres">
      <dgm:prSet presAssocID="{14655537-3D84-4935-898D-6702A8D78FF5}" presName="node" presStyleLbl="node1" presStyleIdx="0" presStyleCnt="6">
        <dgm:presLayoutVars>
          <dgm:bulletEnabled val="1"/>
        </dgm:presLayoutVars>
      </dgm:prSet>
      <dgm:spPr/>
    </dgm:pt>
    <dgm:pt modelId="{4769969B-888F-464C-B8B9-A03B91782527}" type="pres">
      <dgm:prSet presAssocID="{1B86B45E-5B0C-47B0-8808-64826C30D491}" presName="sibTrans" presStyleCnt="0"/>
      <dgm:spPr/>
    </dgm:pt>
    <dgm:pt modelId="{450C2A50-2C36-484D-BD80-3C623FB1A268}" type="pres">
      <dgm:prSet presAssocID="{311DC400-F295-46AE-AB97-1FE7BC5D0DD0}" presName="node" presStyleLbl="node1" presStyleIdx="1" presStyleCnt="6">
        <dgm:presLayoutVars>
          <dgm:bulletEnabled val="1"/>
        </dgm:presLayoutVars>
      </dgm:prSet>
      <dgm:spPr/>
    </dgm:pt>
    <dgm:pt modelId="{E1C4211D-802B-4782-B907-6128268457EF}" type="pres">
      <dgm:prSet presAssocID="{6D500020-1ABF-4FDD-9EC7-02344BECBAF1}" presName="sibTrans" presStyleCnt="0"/>
      <dgm:spPr/>
    </dgm:pt>
    <dgm:pt modelId="{E86A4A98-F622-4B01-91C5-D85F907D4544}" type="pres">
      <dgm:prSet presAssocID="{35E3BCC2-139A-417E-A5EC-E82A407D9C4E}" presName="node" presStyleLbl="node1" presStyleIdx="2" presStyleCnt="6">
        <dgm:presLayoutVars>
          <dgm:bulletEnabled val="1"/>
        </dgm:presLayoutVars>
      </dgm:prSet>
      <dgm:spPr/>
    </dgm:pt>
    <dgm:pt modelId="{7B5BF457-DC04-404E-A833-56B5CA12EC9A}" type="pres">
      <dgm:prSet presAssocID="{1E2DEAF8-B8EF-40C3-A224-8939F759FE6A}" presName="sibTrans" presStyleCnt="0"/>
      <dgm:spPr/>
    </dgm:pt>
    <dgm:pt modelId="{97288684-473D-450C-916D-5F2BB538D3B9}" type="pres">
      <dgm:prSet presAssocID="{72C772C5-4E10-4030-BC66-4E9353FF1227}" presName="node" presStyleLbl="node1" presStyleIdx="3" presStyleCnt="6">
        <dgm:presLayoutVars>
          <dgm:bulletEnabled val="1"/>
        </dgm:presLayoutVars>
      </dgm:prSet>
      <dgm:spPr/>
    </dgm:pt>
    <dgm:pt modelId="{4E0E0931-619B-42A6-9E84-6A01131D3312}" type="pres">
      <dgm:prSet presAssocID="{5825C6EB-E667-464D-A708-9EA3B25111E7}" presName="sibTrans" presStyleCnt="0"/>
      <dgm:spPr/>
    </dgm:pt>
    <dgm:pt modelId="{FD491D68-FF34-45D3-91AC-E6E90FD0958E}" type="pres">
      <dgm:prSet presAssocID="{101F6A66-1098-4E90-B136-40957139316C}" presName="node" presStyleLbl="node1" presStyleIdx="4" presStyleCnt="6">
        <dgm:presLayoutVars>
          <dgm:bulletEnabled val="1"/>
        </dgm:presLayoutVars>
      </dgm:prSet>
      <dgm:spPr/>
    </dgm:pt>
    <dgm:pt modelId="{E1120308-4B79-4BFE-9D23-37950F4A6F67}" type="pres">
      <dgm:prSet presAssocID="{B5C07613-8354-49D6-A0FD-ED2B0BD6C1C6}" presName="sibTrans" presStyleCnt="0"/>
      <dgm:spPr/>
    </dgm:pt>
    <dgm:pt modelId="{D9B4B123-71BF-4F83-879A-44757D3078E9}" type="pres">
      <dgm:prSet presAssocID="{DF7B77A0-8804-4BC9-9680-097D085C7960}" presName="node" presStyleLbl="node1" presStyleIdx="5" presStyleCnt="6">
        <dgm:presLayoutVars>
          <dgm:bulletEnabled val="1"/>
        </dgm:presLayoutVars>
      </dgm:prSet>
      <dgm:spPr/>
    </dgm:pt>
  </dgm:ptLst>
  <dgm:cxnLst>
    <dgm:cxn modelId="{DC17550B-5CC5-43E6-8ECA-15631D1DE4C7}" type="presOf" srcId="{405407DE-443E-42F9-87C5-628DB71C8B3B}" destId="{FAA54453-6DB1-44D9-84D7-3E6FD7B37106}" srcOrd="0" destOrd="0" presId="urn:microsoft.com/office/officeart/2005/8/layout/default"/>
    <dgm:cxn modelId="{90AE490E-2B86-4620-B137-9857A0909404}" srcId="{405407DE-443E-42F9-87C5-628DB71C8B3B}" destId="{14655537-3D84-4935-898D-6702A8D78FF5}" srcOrd="0" destOrd="0" parTransId="{A1C0F154-9C34-46C4-957D-201577CAA38C}" sibTransId="{1B86B45E-5B0C-47B0-8808-64826C30D491}"/>
    <dgm:cxn modelId="{0FD6B121-EBF8-43AF-A8B9-C2F300FFABD2}" type="presOf" srcId="{311DC400-F295-46AE-AB97-1FE7BC5D0DD0}" destId="{450C2A50-2C36-484D-BD80-3C623FB1A268}" srcOrd="0" destOrd="0" presId="urn:microsoft.com/office/officeart/2005/8/layout/default"/>
    <dgm:cxn modelId="{1F7BE12A-D910-4B11-9E88-9CB8FA24D885}" srcId="{405407DE-443E-42F9-87C5-628DB71C8B3B}" destId="{101F6A66-1098-4E90-B136-40957139316C}" srcOrd="4" destOrd="0" parTransId="{BC4F75EE-9D52-4577-BD27-B95B1565A1E1}" sibTransId="{B5C07613-8354-49D6-A0FD-ED2B0BD6C1C6}"/>
    <dgm:cxn modelId="{AFDE262F-71F5-4C84-83EA-95CE81116864}" type="presOf" srcId="{DF7B77A0-8804-4BC9-9680-097D085C7960}" destId="{D9B4B123-71BF-4F83-879A-44757D3078E9}" srcOrd="0" destOrd="0" presId="urn:microsoft.com/office/officeart/2005/8/layout/default"/>
    <dgm:cxn modelId="{B634B75C-D10B-4136-900F-314C18292DF1}" type="presOf" srcId="{14655537-3D84-4935-898D-6702A8D78FF5}" destId="{2E7F4F66-7CE7-4A5D-AAC5-A1540F05E6EB}" srcOrd="0" destOrd="0" presId="urn:microsoft.com/office/officeart/2005/8/layout/default"/>
    <dgm:cxn modelId="{DAAC585D-CD6D-4E0D-BE74-DAA2118AFBB5}" type="presOf" srcId="{72C772C5-4E10-4030-BC66-4E9353FF1227}" destId="{97288684-473D-450C-916D-5F2BB538D3B9}" srcOrd="0" destOrd="0" presId="urn:microsoft.com/office/officeart/2005/8/layout/default"/>
    <dgm:cxn modelId="{F30F2E5E-4DAA-4DDE-8682-E54EEE58DC2B}" type="presOf" srcId="{35E3BCC2-139A-417E-A5EC-E82A407D9C4E}" destId="{E86A4A98-F622-4B01-91C5-D85F907D4544}" srcOrd="0" destOrd="0" presId="urn:microsoft.com/office/officeart/2005/8/layout/default"/>
    <dgm:cxn modelId="{66B1F167-F576-4F21-AF95-5034FFF5F281}" type="presOf" srcId="{101F6A66-1098-4E90-B136-40957139316C}" destId="{FD491D68-FF34-45D3-91AC-E6E90FD0958E}" srcOrd="0" destOrd="0" presId="urn:microsoft.com/office/officeart/2005/8/layout/default"/>
    <dgm:cxn modelId="{62879B96-5F7D-4E5B-A776-C2FAE97D54D2}" srcId="{405407DE-443E-42F9-87C5-628DB71C8B3B}" destId="{35E3BCC2-139A-417E-A5EC-E82A407D9C4E}" srcOrd="2" destOrd="0" parTransId="{B40186EB-2AF4-4B00-AE34-7AABE2BC0F11}" sibTransId="{1E2DEAF8-B8EF-40C3-A224-8939F759FE6A}"/>
    <dgm:cxn modelId="{AC72ACBB-7831-4E1B-A094-F7377DED80A0}" srcId="{405407DE-443E-42F9-87C5-628DB71C8B3B}" destId="{72C772C5-4E10-4030-BC66-4E9353FF1227}" srcOrd="3" destOrd="0" parTransId="{4E50AAFB-7309-42AE-B5D6-6C9AEF6ED594}" sibTransId="{5825C6EB-E667-464D-A708-9EA3B25111E7}"/>
    <dgm:cxn modelId="{9C17AFD4-791B-4683-A9B1-6ECB5D4F3100}" srcId="{405407DE-443E-42F9-87C5-628DB71C8B3B}" destId="{311DC400-F295-46AE-AB97-1FE7BC5D0DD0}" srcOrd="1" destOrd="0" parTransId="{4064C5AB-BC64-4166-8DC6-BE666853DBD9}" sibTransId="{6D500020-1ABF-4FDD-9EC7-02344BECBAF1}"/>
    <dgm:cxn modelId="{B522C1F4-5758-434F-9D3B-DB15272D0222}" srcId="{405407DE-443E-42F9-87C5-628DB71C8B3B}" destId="{DF7B77A0-8804-4BC9-9680-097D085C7960}" srcOrd="5" destOrd="0" parTransId="{11419E07-F4C5-43B9-8750-6B1EC47675D1}" sibTransId="{A728A4BE-9A6A-4DE6-9ADF-7A4DAD5D794A}"/>
    <dgm:cxn modelId="{2E6318D3-6046-4DC1-84D7-38BA2B145CCF}" type="presParOf" srcId="{FAA54453-6DB1-44D9-84D7-3E6FD7B37106}" destId="{2E7F4F66-7CE7-4A5D-AAC5-A1540F05E6EB}" srcOrd="0" destOrd="0" presId="urn:microsoft.com/office/officeart/2005/8/layout/default"/>
    <dgm:cxn modelId="{7D5CF8A2-2844-4C52-870D-3CC1A3291BCB}" type="presParOf" srcId="{FAA54453-6DB1-44D9-84D7-3E6FD7B37106}" destId="{4769969B-888F-464C-B8B9-A03B91782527}" srcOrd="1" destOrd="0" presId="urn:microsoft.com/office/officeart/2005/8/layout/default"/>
    <dgm:cxn modelId="{799A9B2D-0D6E-4A57-8040-F21382CBD78E}" type="presParOf" srcId="{FAA54453-6DB1-44D9-84D7-3E6FD7B37106}" destId="{450C2A50-2C36-484D-BD80-3C623FB1A268}" srcOrd="2" destOrd="0" presId="urn:microsoft.com/office/officeart/2005/8/layout/default"/>
    <dgm:cxn modelId="{A6292294-8D74-4405-863C-6E1E5CE6E647}" type="presParOf" srcId="{FAA54453-6DB1-44D9-84D7-3E6FD7B37106}" destId="{E1C4211D-802B-4782-B907-6128268457EF}" srcOrd="3" destOrd="0" presId="urn:microsoft.com/office/officeart/2005/8/layout/default"/>
    <dgm:cxn modelId="{6146EC50-0A5D-4EF6-A0F0-800BA1EF7ED3}" type="presParOf" srcId="{FAA54453-6DB1-44D9-84D7-3E6FD7B37106}" destId="{E86A4A98-F622-4B01-91C5-D85F907D4544}" srcOrd="4" destOrd="0" presId="urn:microsoft.com/office/officeart/2005/8/layout/default"/>
    <dgm:cxn modelId="{6F5FBF56-A06C-46A9-AB96-F72ED29B111F}" type="presParOf" srcId="{FAA54453-6DB1-44D9-84D7-3E6FD7B37106}" destId="{7B5BF457-DC04-404E-A833-56B5CA12EC9A}" srcOrd="5" destOrd="0" presId="urn:microsoft.com/office/officeart/2005/8/layout/default"/>
    <dgm:cxn modelId="{902AF440-245C-4E86-A738-26641395AEA5}" type="presParOf" srcId="{FAA54453-6DB1-44D9-84D7-3E6FD7B37106}" destId="{97288684-473D-450C-916D-5F2BB538D3B9}" srcOrd="6" destOrd="0" presId="urn:microsoft.com/office/officeart/2005/8/layout/default"/>
    <dgm:cxn modelId="{64FB3375-F102-4D9D-9AA7-CAFE946965F9}" type="presParOf" srcId="{FAA54453-6DB1-44D9-84D7-3E6FD7B37106}" destId="{4E0E0931-619B-42A6-9E84-6A01131D3312}" srcOrd="7" destOrd="0" presId="urn:microsoft.com/office/officeart/2005/8/layout/default"/>
    <dgm:cxn modelId="{836F4A9C-F417-4DA2-B740-0D352B688D2F}" type="presParOf" srcId="{FAA54453-6DB1-44D9-84D7-3E6FD7B37106}" destId="{FD491D68-FF34-45D3-91AC-E6E90FD0958E}" srcOrd="8" destOrd="0" presId="urn:microsoft.com/office/officeart/2005/8/layout/default"/>
    <dgm:cxn modelId="{FE58C1C6-1BAE-4630-8B19-BDA0DE010A0C}" type="presParOf" srcId="{FAA54453-6DB1-44D9-84D7-3E6FD7B37106}" destId="{E1120308-4B79-4BFE-9D23-37950F4A6F67}" srcOrd="9" destOrd="0" presId="urn:microsoft.com/office/officeart/2005/8/layout/default"/>
    <dgm:cxn modelId="{9FA4F6DF-9089-40BD-B9B7-64E5526AFF91}" type="presParOf" srcId="{FAA54453-6DB1-44D9-84D7-3E6FD7B37106}" destId="{D9B4B123-71BF-4F83-879A-44757D3078E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3C973-E52E-49F4-B98C-48698C168711}">
      <dsp:nvSpPr>
        <dsp:cNvPr id="0" name=""/>
        <dsp:cNvSpPr/>
      </dsp:nvSpPr>
      <dsp:spPr>
        <a:xfrm>
          <a:off x="0" y="0"/>
          <a:ext cx="5984748" cy="9601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In school/in the classroom/with teachers (one, or all teachers?)</a:t>
          </a:r>
        </a:p>
      </dsp:txBody>
      <dsp:txXfrm>
        <a:off x="28121" y="28121"/>
        <a:ext cx="4836369" cy="903878"/>
      </dsp:txXfrm>
    </dsp:sp>
    <dsp:sp modelId="{63A43C7A-ED6C-4B32-82AA-09EAE18A1747}">
      <dsp:nvSpPr>
        <dsp:cNvPr id="0" name=""/>
        <dsp:cNvSpPr/>
      </dsp:nvSpPr>
      <dsp:spPr>
        <a:xfrm>
          <a:off x="446913" y="1093470"/>
          <a:ext cx="5984748" cy="9601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Out of school</a:t>
          </a:r>
        </a:p>
      </dsp:txBody>
      <dsp:txXfrm>
        <a:off x="475034" y="1121591"/>
        <a:ext cx="4857514" cy="903878"/>
      </dsp:txXfrm>
    </dsp:sp>
    <dsp:sp modelId="{A5348BCE-0EE9-4AAC-BD70-D6972413BF56}">
      <dsp:nvSpPr>
        <dsp:cNvPr id="0" name=""/>
        <dsp:cNvSpPr/>
      </dsp:nvSpPr>
      <dsp:spPr>
        <a:xfrm>
          <a:off x="893826" y="2186939"/>
          <a:ext cx="5984748" cy="9601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Socially/emotionally with peers</a:t>
          </a:r>
        </a:p>
      </dsp:txBody>
      <dsp:txXfrm>
        <a:off x="921947" y="2215060"/>
        <a:ext cx="4857515" cy="903877"/>
      </dsp:txXfrm>
    </dsp:sp>
    <dsp:sp modelId="{81E8B42B-6564-4823-9227-BA0D07A7FFE1}">
      <dsp:nvSpPr>
        <dsp:cNvPr id="0" name=""/>
        <dsp:cNvSpPr/>
      </dsp:nvSpPr>
      <dsp:spPr>
        <a:xfrm>
          <a:off x="1340739" y="3280410"/>
          <a:ext cx="5984748" cy="9601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Within your  own family dynamic?</a:t>
          </a:r>
        </a:p>
      </dsp:txBody>
      <dsp:txXfrm>
        <a:off x="1368860" y="3308531"/>
        <a:ext cx="4857515" cy="903878"/>
      </dsp:txXfrm>
    </dsp:sp>
    <dsp:sp modelId="{9454C475-323E-4209-8E8D-84E31DE6AF2B}">
      <dsp:nvSpPr>
        <dsp:cNvPr id="0" name=""/>
        <dsp:cNvSpPr/>
      </dsp:nvSpPr>
      <dsp:spPr>
        <a:xfrm>
          <a:off x="1787652" y="4373879"/>
          <a:ext cx="5984748" cy="96012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Why do I ask you these questions?</a:t>
          </a:r>
        </a:p>
      </dsp:txBody>
      <dsp:txXfrm>
        <a:off x="1815773" y="4402000"/>
        <a:ext cx="4857514" cy="903878"/>
      </dsp:txXfrm>
    </dsp:sp>
    <dsp:sp modelId="{4AF28445-78E2-44A8-95E2-753557422C87}">
      <dsp:nvSpPr>
        <dsp:cNvPr id="0" name=""/>
        <dsp:cNvSpPr/>
      </dsp:nvSpPr>
      <dsp:spPr>
        <a:xfrm>
          <a:off x="5360670" y="701421"/>
          <a:ext cx="624078" cy="62407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501088" y="701421"/>
        <a:ext cx="343242" cy="469619"/>
      </dsp:txXfrm>
    </dsp:sp>
    <dsp:sp modelId="{41573F3F-091F-4ACA-98F4-9D1652210A53}">
      <dsp:nvSpPr>
        <dsp:cNvPr id="0" name=""/>
        <dsp:cNvSpPr/>
      </dsp:nvSpPr>
      <dsp:spPr>
        <a:xfrm>
          <a:off x="5807583" y="1794891"/>
          <a:ext cx="624078" cy="62407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48001" y="1794891"/>
        <a:ext cx="343242" cy="469619"/>
      </dsp:txXfrm>
    </dsp:sp>
    <dsp:sp modelId="{5844A027-FDC4-4E78-BCA7-E9523B1185C1}">
      <dsp:nvSpPr>
        <dsp:cNvPr id="0" name=""/>
        <dsp:cNvSpPr/>
      </dsp:nvSpPr>
      <dsp:spPr>
        <a:xfrm>
          <a:off x="6254496" y="2872359"/>
          <a:ext cx="624078" cy="62407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94914" y="2872359"/>
        <a:ext cx="343242" cy="469619"/>
      </dsp:txXfrm>
    </dsp:sp>
    <dsp:sp modelId="{A05605C6-B188-4A0A-BA1A-4FFB9E31369F}">
      <dsp:nvSpPr>
        <dsp:cNvPr id="0" name=""/>
        <dsp:cNvSpPr/>
      </dsp:nvSpPr>
      <dsp:spPr>
        <a:xfrm>
          <a:off x="6701409" y="3976497"/>
          <a:ext cx="624078" cy="624078"/>
        </a:xfrm>
        <a:prstGeom prst="downArrow">
          <a:avLst>
            <a:gd name="adj1" fmla="val 55000"/>
            <a:gd name="adj2" fmla="val 45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841827" y="3976497"/>
        <a:ext cx="343242" cy="4696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D9F2A-8583-464A-B5D9-2D8550EA9170}">
      <dsp:nvSpPr>
        <dsp:cNvPr id="0" name=""/>
        <dsp:cNvSpPr/>
      </dsp:nvSpPr>
      <dsp:spPr>
        <a:xfrm>
          <a:off x="0" y="383881"/>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They fall through the cracks, don’t get their needs met</a:t>
          </a:r>
        </a:p>
      </dsp:txBody>
      <dsp:txXfrm>
        <a:off x="17563" y="401444"/>
        <a:ext cx="10480474" cy="324648"/>
      </dsp:txXfrm>
    </dsp:sp>
    <dsp:sp modelId="{45195730-461A-4501-B103-8779022E7AD6}">
      <dsp:nvSpPr>
        <dsp:cNvPr id="0" name=""/>
        <dsp:cNvSpPr/>
      </dsp:nvSpPr>
      <dsp:spPr>
        <a:xfrm>
          <a:off x="0" y="786856"/>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They hear “he’s just being lazy, she’s not trying her best, what a shame, she’s got so much potential.</a:t>
          </a:r>
        </a:p>
      </dsp:txBody>
      <dsp:txXfrm>
        <a:off x="17563" y="804419"/>
        <a:ext cx="10480474" cy="324648"/>
      </dsp:txXfrm>
    </dsp:sp>
    <dsp:sp modelId="{D6C3BE24-C40C-490C-B61B-73BBD3A1D8B4}">
      <dsp:nvSpPr>
        <dsp:cNvPr id="0" name=""/>
        <dsp:cNvSpPr/>
      </dsp:nvSpPr>
      <dsp:spPr>
        <a:xfrm>
          <a:off x="0" y="1189831"/>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Compensatory strategies these kids use can MASK their gifts and lead to not being diagnosed</a:t>
          </a:r>
        </a:p>
      </dsp:txBody>
      <dsp:txXfrm>
        <a:off x="17563" y="1207394"/>
        <a:ext cx="10480474" cy="324648"/>
      </dsp:txXfrm>
    </dsp:sp>
    <dsp:sp modelId="{828D19D2-FFD7-4E10-B23F-6B2A68B1A08D}">
      <dsp:nvSpPr>
        <dsp:cNvPr id="0" name=""/>
        <dsp:cNvSpPr/>
      </dsp:nvSpPr>
      <dsp:spPr>
        <a:xfrm>
          <a:off x="0" y="1592806"/>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Discrepancies between strengths/challenges areas can affect how these kids are perceived.</a:t>
          </a:r>
        </a:p>
      </dsp:txBody>
      <dsp:txXfrm>
        <a:off x="17563" y="1610369"/>
        <a:ext cx="10480474" cy="324648"/>
      </dsp:txXfrm>
    </dsp:sp>
    <dsp:sp modelId="{D7ECC0CB-863B-416C-9802-4DA47B845AB4}">
      <dsp:nvSpPr>
        <dsp:cNvPr id="0" name=""/>
        <dsp:cNvSpPr/>
      </dsp:nvSpPr>
      <dsp:spPr>
        <a:xfrm>
          <a:off x="0" y="1995781"/>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Low grades mask true ability.</a:t>
          </a:r>
        </a:p>
      </dsp:txBody>
      <dsp:txXfrm>
        <a:off x="17563" y="2013344"/>
        <a:ext cx="10480474" cy="324648"/>
      </dsp:txXfrm>
    </dsp:sp>
    <dsp:sp modelId="{DF5F4BC6-A12F-46A6-BFFC-CC8849C256D9}">
      <dsp:nvSpPr>
        <dsp:cNvPr id="0" name=""/>
        <dsp:cNvSpPr/>
      </dsp:nvSpPr>
      <dsp:spPr>
        <a:xfrm>
          <a:off x="0" y="2398756"/>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Misperceived as “not gifted enough” and “not struggling enough” for either GT or SPED services</a:t>
          </a:r>
        </a:p>
      </dsp:txBody>
      <dsp:txXfrm>
        <a:off x="17563" y="2416319"/>
        <a:ext cx="10480474" cy="324648"/>
      </dsp:txXfrm>
    </dsp:sp>
    <dsp:sp modelId="{4C21C4BD-12D4-4380-BCED-18E8C77A2E29}">
      <dsp:nvSpPr>
        <dsp:cNvPr id="0" name=""/>
        <dsp:cNvSpPr/>
      </dsp:nvSpPr>
      <dsp:spPr>
        <a:xfrm>
          <a:off x="0" y="2801731"/>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Schools need to keep up with the research on 2e!</a:t>
          </a:r>
        </a:p>
      </dsp:txBody>
      <dsp:txXfrm>
        <a:off x="17563" y="2819294"/>
        <a:ext cx="10480474" cy="324648"/>
      </dsp:txXfrm>
    </dsp:sp>
    <dsp:sp modelId="{71542E7B-9165-4580-84AF-FC81F0E24A3C}">
      <dsp:nvSpPr>
        <dsp:cNvPr id="0" name=""/>
        <dsp:cNvSpPr/>
      </dsp:nvSpPr>
      <dsp:spPr>
        <a:xfrm>
          <a:off x="0" y="3204706"/>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The students are bored, learn fast, and disengage with they aren’t accelerated</a:t>
          </a:r>
        </a:p>
      </dsp:txBody>
      <dsp:txXfrm>
        <a:off x="17563" y="3222269"/>
        <a:ext cx="10480474" cy="324648"/>
      </dsp:txXfrm>
    </dsp:sp>
    <dsp:sp modelId="{8D1AB840-303A-407C-AFE9-A96910578A3C}">
      <dsp:nvSpPr>
        <dsp:cNvPr id="0" name=""/>
        <dsp:cNvSpPr/>
      </dsp:nvSpPr>
      <dsp:spPr>
        <a:xfrm>
          <a:off x="0" y="3607681"/>
          <a:ext cx="10515600" cy="35977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May refuse to do “busywork” and homework</a:t>
          </a:r>
        </a:p>
      </dsp:txBody>
      <dsp:txXfrm>
        <a:off x="17563" y="3625244"/>
        <a:ext cx="10480474" cy="3246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82DCA-701A-489B-8263-D7390E29EECB}">
      <dsp:nvSpPr>
        <dsp:cNvPr id="0" name=""/>
        <dsp:cNvSpPr/>
      </dsp:nvSpPr>
      <dsp:spPr>
        <a:xfrm>
          <a:off x="0" y="571004"/>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Have to “do what everyone else does” even though it isn’t working for them</a:t>
          </a:r>
        </a:p>
      </dsp:txBody>
      <dsp:txXfrm>
        <a:off x="17453" y="588457"/>
        <a:ext cx="7737494" cy="322620"/>
      </dsp:txXfrm>
    </dsp:sp>
    <dsp:sp modelId="{04401A50-5C76-48D2-BE74-594F2474C914}">
      <dsp:nvSpPr>
        <dsp:cNvPr id="0" name=""/>
        <dsp:cNvSpPr/>
      </dsp:nvSpPr>
      <dsp:spPr>
        <a:xfrm>
          <a:off x="0" y="954451"/>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Deficits can shadow gifts: often, there is a lot of emphasis on how they are NOT performing, they can’t shine,</a:t>
          </a:r>
        </a:p>
      </dsp:txBody>
      <dsp:txXfrm>
        <a:off x="17453" y="971904"/>
        <a:ext cx="7737494" cy="322620"/>
      </dsp:txXfrm>
    </dsp:sp>
    <dsp:sp modelId="{28B0D278-656E-4B85-BF50-62140624363C}">
      <dsp:nvSpPr>
        <dsp:cNvPr id="0" name=""/>
        <dsp:cNvSpPr/>
      </dsp:nvSpPr>
      <dsp:spPr>
        <a:xfrm>
          <a:off x="0" y="1337897"/>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Diagnosis – as you can imagine, these kids can be difficult to diagnose. When kids take tests, many factors can influence the results in both directions, including processing, compensation, intuition. Under-diagnosis, over-diagnosis, misdiagnosis, no diagnosis</a:t>
          </a:r>
        </a:p>
      </dsp:txBody>
      <dsp:txXfrm>
        <a:off x="17453" y="1355350"/>
        <a:ext cx="7737494" cy="322620"/>
      </dsp:txXfrm>
    </dsp:sp>
    <dsp:sp modelId="{4C8FF0B4-6AEB-4CD5-9373-C869F39F4278}">
      <dsp:nvSpPr>
        <dsp:cNvPr id="0" name=""/>
        <dsp:cNvSpPr/>
      </dsp:nvSpPr>
      <dsp:spPr>
        <a:xfrm>
          <a:off x="0" y="1721343"/>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They can learn to resent school and learning particularly after middle school begins.</a:t>
          </a:r>
        </a:p>
      </dsp:txBody>
      <dsp:txXfrm>
        <a:off x="17453" y="1738796"/>
        <a:ext cx="7737494" cy="322620"/>
      </dsp:txXfrm>
    </dsp:sp>
    <dsp:sp modelId="{E4CE9641-A164-468C-AC55-8903BA0AD25A}">
      <dsp:nvSpPr>
        <dsp:cNvPr id="0" name=""/>
        <dsp:cNvSpPr/>
      </dsp:nvSpPr>
      <dsp:spPr>
        <a:xfrm>
          <a:off x="0" y="2104790"/>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May not “look” gifted</a:t>
          </a:r>
        </a:p>
      </dsp:txBody>
      <dsp:txXfrm>
        <a:off x="17453" y="2122243"/>
        <a:ext cx="7737494" cy="322620"/>
      </dsp:txXfrm>
    </dsp:sp>
    <dsp:sp modelId="{F45BD4C2-36C1-4B20-8349-2A32F71B4EA8}">
      <dsp:nvSpPr>
        <dsp:cNvPr id="0" name=""/>
        <dsp:cNvSpPr/>
      </dsp:nvSpPr>
      <dsp:spPr>
        <a:xfrm>
          <a:off x="0" y="2488236"/>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Standardized test problems</a:t>
          </a:r>
        </a:p>
      </dsp:txBody>
      <dsp:txXfrm>
        <a:off x="17453" y="2505689"/>
        <a:ext cx="7737494" cy="322620"/>
      </dsp:txXfrm>
    </dsp:sp>
    <dsp:sp modelId="{E96508F8-9067-4882-805F-E73B88A568AF}">
      <dsp:nvSpPr>
        <dsp:cNvPr id="0" name=""/>
        <dsp:cNvSpPr/>
      </dsp:nvSpPr>
      <dsp:spPr>
        <a:xfrm>
          <a:off x="0" y="2871683"/>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They can internalize shame and feel bad about themselves</a:t>
          </a:r>
        </a:p>
      </dsp:txBody>
      <dsp:txXfrm>
        <a:off x="17453" y="2889136"/>
        <a:ext cx="7737494" cy="322620"/>
      </dsp:txXfrm>
    </dsp:sp>
    <dsp:sp modelId="{394C61D8-6988-4BDE-9F37-BBCB1E44F953}">
      <dsp:nvSpPr>
        <dsp:cNvPr id="0" name=""/>
        <dsp:cNvSpPr/>
      </dsp:nvSpPr>
      <dsp:spPr>
        <a:xfrm>
          <a:off x="0" y="3255129"/>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They don’t know the value of their strengths</a:t>
          </a:r>
        </a:p>
      </dsp:txBody>
      <dsp:txXfrm>
        <a:off x="17453" y="3272582"/>
        <a:ext cx="7737494" cy="322620"/>
      </dsp:txXfrm>
    </dsp:sp>
    <dsp:sp modelId="{BC35EB6B-6086-4074-927A-FC57118B179F}">
      <dsp:nvSpPr>
        <dsp:cNvPr id="0" name=""/>
        <dsp:cNvSpPr/>
      </dsp:nvSpPr>
      <dsp:spPr>
        <a:xfrm>
          <a:off x="0" y="3638576"/>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They don’t develop gifts/talents/strengths</a:t>
          </a:r>
        </a:p>
      </dsp:txBody>
      <dsp:txXfrm>
        <a:off x="17453" y="3656029"/>
        <a:ext cx="7737494" cy="322620"/>
      </dsp:txXfrm>
    </dsp:sp>
    <dsp:sp modelId="{01067EC0-F00F-487C-9DDE-0217326A07F2}">
      <dsp:nvSpPr>
        <dsp:cNvPr id="0" name=""/>
        <dsp:cNvSpPr/>
      </dsp:nvSpPr>
      <dsp:spPr>
        <a:xfrm>
          <a:off x="0" y="4022022"/>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They don’t feel capable</a:t>
          </a:r>
        </a:p>
      </dsp:txBody>
      <dsp:txXfrm>
        <a:off x="17453" y="4039475"/>
        <a:ext cx="7737494" cy="322620"/>
      </dsp:txXfrm>
    </dsp:sp>
    <dsp:sp modelId="{24CAFAF2-BD38-4639-B181-7CBFCF195C08}">
      <dsp:nvSpPr>
        <dsp:cNvPr id="0" name=""/>
        <dsp:cNvSpPr/>
      </dsp:nvSpPr>
      <dsp:spPr>
        <a:xfrm>
          <a:off x="0" y="4405468"/>
          <a:ext cx="7772400" cy="35752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kern="1200"/>
            <a:t>Don’t know how to advocate for themselves, how to articulate what they need</a:t>
          </a:r>
        </a:p>
      </dsp:txBody>
      <dsp:txXfrm>
        <a:off x="17453" y="4422921"/>
        <a:ext cx="7737494" cy="32262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20967-9976-4B8F-BCA3-78896B75807D}">
      <dsp:nvSpPr>
        <dsp:cNvPr id="0" name=""/>
        <dsp:cNvSpPr/>
      </dsp:nvSpPr>
      <dsp:spPr>
        <a:xfrm>
          <a:off x="0" y="253859"/>
          <a:ext cx="7772400" cy="939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Focus on their strengths, gifts, talents, interests, and passions</a:t>
          </a:r>
        </a:p>
      </dsp:txBody>
      <dsp:txXfrm>
        <a:off x="45883" y="299742"/>
        <a:ext cx="7680634" cy="848146"/>
      </dsp:txXfrm>
    </dsp:sp>
    <dsp:sp modelId="{76F9CEA9-2EC9-48C2-80A0-529C7A5AF2E4}">
      <dsp:nvSpPr>
        <dsp:cNvPr id="0" name=""/>
        <dsp:cNvSpPr/>
      </dsp:nvSpPr>
      <dsp:spPr>
        <a:xfrm>
          <a:off x="0" y="1225451"/>
          <a:ext cx="7772400" cy="939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Avoid focusing on what they struggle with most. Trust me, they will focus on it enough for both of you!</a:t>
          </a:r>
        </a:p>
      </dsp:txBody>
      <dsp:txXfrm>
        <a:off x="45883" y="1271334"/>
        <a:ext cx="7680634" cy="848146"/>
      </dsp:txXfrm>
    </dsp:sp>
    <dsp:sp modelId="{C10A1D5F-0854-43BF-A09E-FF96B1E759BA}">
      <dsp:nvSpPr>
        <dsp:cNvPr id="0" name=""/>
        <dsp:cNvSpPr/>
      </dsp:nvSpPr>
      <dsp:spPr>
        <a:xfrm>
          <a:off x="0" y="2197043"/>
          <a:ext cx="7772400" cy="939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Using the SEM model – where the students can focus 1) on something that is of interest to them, 2) dive in to conduct research and really find out more in the ways that work best for them and 3) create a project, writing piece, visual display, presentation, artistic display for an authentic audience will raise their self-efficacy and focus on what they love and who they are. This mode of learning will increase self-efficacy and encourage them to try new things and to take risks, as well as to believe in themselves.</a:t>
          </a:r>
        </a:p>
      </dsp:txBody>
      <dsp:txXfrm>
        <a:off x="45883" y="2242926"/>
        <a:ext cx="7680634" cy="848146"/>
      </dsp:txXfrm>
    </dsp:sp>
    <dsp:sp modelId="{8E8233DE-CCC0-4230-93AE-3F06883A983B}">
      <dsp:nvSpPr>
        <dsp:cNvPr id="0" name=""/>
        <dsp:cNvSpPr/>
      </dsp:nvSpPr>
      <dsp:spPr>
        <a:xfrm>
          <a:off x="0" y="3168636"/>
          <a:ext cx="7772400" cy="939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For Teachers: Consider self-assessment as a tool for grading, and as a way to help students to grow as learners, and as people and producers.</a:t>
          </a:r>
        </a:p>
      </dsp:txBody>
      <dsp:txXfrm>
        <a:off x="45883" y="3214519"/>
        <a:ext cx="7680634" cy="848146"/>
      </dsp:txXfrm>
    </dsp:sp>
    <dsp:sp modelId="{F3208A1D-C8EB-4518-8992-79DA2533FE7B}">
      <dsp:nvSpPr>
        <dsp:cNvPr id="0" name=""/>
        <dsp:cNvSpPr/>
      </dsp:nvSpPr>
      <dsp:spPr>
        <a:xfrm>
          <a:off x="0" y="4140228"/>
          <a:ext cx="7772400" cy="939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kern="1200"/>
            <a:t>I hate to tell you, but homework is not working, particularly for these students. If they are engaged in a project of choice, they will go, all in, when they are allowed to showcase themselves, and their best. The do their best when the work is RELEVANT to them.</a:t>
          </a:r>
        </a:p>
      </dsp:txBody>
      <dsp:txXfrm>
        <a:off x="45883" y="4186111"/>
        <a:ext cx="7680634" cy="8481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1FEDF-3F4C-4DB6-819B-0D3501AA9E82}">
      <dsp:nvSpPr>
        <dsp:cNvPr id="0" name=""/>
        <dsp:cNvSpPr/>
      </dsp:nvSpPr>
      <dsp:spPr>
        <a:xfrm>
          <a:off x="0" y="24543"/>
          <a:ext cx="7772400" cy="1288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Control Issues: Nudge your child to try fun new things, such as scary rides at an amusement park. Also, help him find a healthy outlet for his desire to lead, such as helping to tutor or coach children younger than him.</a:t>
          </a:r>
        </a:p>
      </dsp:txBody>
      <dsp:txXfrm>
        <a:off x="62915" y="87458"/>
        <a:ext cx="7646570" cy="1162998"/>
      </dsp:txXfrm>
    </dsp:sp>
    <dsp:sp modelId="{EECAF7FA-976F-4BD3-BF33-877F6A795FDD}">
      <dsp:nvSpPr>
        <dsp:cNvPr id="0" name=""/>
        <dsp:cNvSpPr/>
      </dsp:nvSpPr>
      <dsp:spPr>
        <a:xfrm>
          <a:off x="0" y="1356571"/>
          <a:ext cx="7772400" cy="1288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Unrealistic Expectations: "Gifted" is a term (intended for parents and teachers to help bright students) and not a goal for your child. Instead of using "giftedness" itself as a motivator or standard for </a:t>
          </a:r>
          <a:r>
            <a:rPr lang="en-US" sz="1500" kern="1200">
              <a:hlinkClick xmlns:r="http://schemas.openxmlformats.org/officeDocument/2006/relationships" r:id="rId1"/>
            </a:rPr>
            <a:t>your child's performance in school</a:t>
          </a:r>
          <a:r>
            <a:rPr lang="en-US" sz="1500" kern="1200"/>
            <a:t>, try to keep the same high-yet-healthy expectations you had when you just knew that she was a bright kid.</a:t>
          </a:r>
        </a:p>
      </dsp:txBody>
      <dsp:txXfrm>
        <a:off x="62915" y="1419486"/>
        <a:ext cx="7646570" cy="1162998"/>
      </dsp:txXfrm>
    </dsp:sp>
    <dsp:sp modelId="{AB467757-56FF-4AB6-BB2F-D6F6C88BA4C8}">
      <dsp:nvSpPr>
        <dsp:cNvPr id="0" name=""/>
        <dsp:cNvSpPr/>
      </dsp:nvSpPr>
      <dsp:spPr>
        <a:xfrm>
          <a:off x="0" y="2688599"/>
          <a:ext cx="7772400" cy="1288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Impatience:  Encourage your child to pause, close his eyes, and take some deep breaths whenever he feels agitated. Remind him to be kind in his thoughts about himself and others during moments of frustration.</a:t>
          </a:r>
        </a:p>
      </dsp:txBody>
      <dsp:txXfrm>
        <a:off x="62915" y="2751514"/>
        <a:ext cx="7646570" cy="1162998"/>
      </dsp:txXfrm>
    </dsp:sp>
    <dsp:sp modelId="{ACB8350C-3DC9-4B13-B234-2885A42080CE}">
      <dsp:nvSpPr>
        <dsp:cNvPr id="0" name=""/>
        <dsp:cNvSpPr/>
      </dsp:nvSpPr>
      <dsp:spPr>
        <a:xfrm>
          <a:off x="0" y="4020628"/>
          <a:ext cx="7772400" cy="12888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Friendship Issues: Help your child by arranging play dates with children with similar interests and level of intellect. Ask your child's teacher for help in identifying other gifted kids in your child's school (not only in her classroom). Explore opportunities like science clubs and writing workshops where your child might meet bright peers.</a:t>
          </a:r>
        </a:p>
      </dsp:txBody>
      <dsp:txXfrm>
        <a:off x="62915" y="4083543"/>
        <a:ext cx="7646570" cy="116299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C9274-260A-4184-9E54-C247BBD18075}">
      <dsp:nvSpPr>
        <dsp:cNvPr id="0" name=""/>
        <dsp:cNvSpPr/>
      </dsp:nvSpPr>
      <dsp:spPr>
        <a:xfrm>
          <a:off x="723403" y="788249"/>
          <a:ext cx="2161687" cy="21616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F010AF-1763-4248-9CF6-944DCBBB1763}">
      <dsp:nvSpPr>
        <dsp:cNvPr id="0" name=""/>
        <dsp:cNvSpPr/>
      </dsp:nvSpPr>
      <dsp:spPr>
        <a:xfrm>
          <a:off x="1184090" y="1248937"/>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F79451-863A-42BF-84A9-125283449AA4}">
      <dsp:nvSpPr>
        <dsp:cNvPr id="0" name=""/>
        <dsp:cNvSpPr/>
      </dsp:nvSpPr>
      <dsp:spPr>
        <a:xfrm>
          <a:off x="32371" y="3623250"/>
          <a:ext cx="3543750"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Attention and Organization Issues: Use a written </a:t>
          </a:r>
          <a:r>
            <a:rPr lang="en-US" sz="1100" kern="1200">
              <a:hlinkClick xmlns:r="http://schemas.openxmlformats.org/officeDocument/2006/relationships" r:id="rId3"/>
            </a:rPr>
            <a:t>homework chart</a:t>
          </a:r>
          <a:r>
            <a:rPr lang="en-US" sz="1100" kern="1200"/>
            <a:t> rather than a mobile or online system to track assignments. Plan short homework breaks about every 30 minutes to give your child's mind a rest.</a:t>
          </a:r>
        </a:p>
      </dsp:txBody>
      <dsp:txXfrm>
        <a:off x="32371" y="3623250"/>
        <a:ext cx="3543750" cy="922500"/>
      </dsp:txXfrm>
    </dsp:sp>
    <dsp:sp modelId="{EA50C91A-C1B7-4A1E-B81C-E7F67E956A2F}">
      <dsp:nvSpPr>
        <dsp:cNvPr id="0" name=""/>
        <dsp:cNvSpPr/>
      </dsp:nvSpPr>
      <dsp:spPr>
        <a:xfrm>
          <a:off x="4887309" y="788249"/>
          <a:ext cx="2161687" cy="216168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171F53-2A10-4F3C-BE0D-82086F5EC683}">
      <dsp:nvSpPr>
        <dsp:cNvPr id="0" name=""/>
        <dsp:cNvSpPr/>
      </dsp:nvSpPr>
      <dsp:spPr>
        <a:xfrm>
          <a:off x="5347996" y="1248937"/>
          <a:ext cx="1240312" cy="124031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51E35B-4D03-4D4C-972C-6809E01D88B3}">
      <dsp:nvSpPr>
        <dsp:cNvPr id="0" name=""/>
        <dsp:cNvSpPr/>
      </dsp:nvSpPr>
      <dsp:spPr>
        <a:xfrm>
          <a:off x="4196278" y="3623250"/>
          <a:ext cx="3543750" cy="92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Burnout: On top of everything your child does, her body is using a lot of energy to physically grow! Be sure that your child is </a:t>
          </a:r>
          <a:r>
            <a:rPr lang="en-US" sz="1100" kern="1200">
              <a:hlinkClick xmlns:r="http://schemas.openxmlformats.org/officeDocument/2006/relationships" r:id="rId6"/>
            </a:rPr>
            <a:t>eating well</a:t>
          </a:r>
          <a:r>
            <a:rPr lang="en-US" sz="1100" kern="1200"/>
            <a:t> and </a:t>
          </a:r>
          <a:r>
            <a:rPr lang="en-US" sz="1100" kern="1200">
              <a:hlinkClick xmlns:r="http://schemas.openxmlformats.org/officeDocument/2006/relationships" r:id="rId7"/>
            </a:rPr>
            <a:t>getting enough sleep for her age</a:t>
          </a:r>
          <a:r>
            <a:rPr lang="en-US" sz="1100" kern="1200"/>
            <a:t>.</a:t>
          </a:r>
        </a:p>
      </dsp:txBody>
      <dsp:txXfrm>
        <a:off x="4196278" y="3623250"/>
        <a:ext cx="3543750" cy="922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62A708-0259-4F31-8B31-FF335609DCFB}">
      <dsp:nvSpPr>
        <dsp:cNvPr id="0" name=""/>
        <dsp:cNvSpPr/>
      </dsp:nvSpPr>
      <dsp:spPr>
        <a:xfrm>
          <a:off x="973190" y="654849"/>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F0DD8-5443-4F52-882F-1DA74B812DA0}">
      <dsp:nvSpPr>
        <dsp:cNvPr id="0" name=""/>
        <dsp:cNvSpPr/>
      </dsp:nvSpPr>
      <dsp:spPr>
        <a:xfrm>
          <a:off x="1242597" y="924256"/>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CD3449-4DBE-432C-8E06-8AA16244935A}">
      <dsp:nvSpPr>
        <dsp:cNvPr id="0" name=""/>
        <dsp:cNvSpPr/>
      </dsp:nvSpPr>
      <dsp:spPr>
        <a:xfrm>
          <a:off x="569079" y="2312739"/>
          <a:ext cx="2072362" cy="13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For many students, there is a constant feeling that they SHOULD know something – even if they can’t identify what that something is.</a:t>
          </a:r>
        </a:p>
      </dsp:txBody>
      <dsp:txXfrm>
        <a:off x="569079" y="2312739"/>
        <a:ext cx="2072362" cy="1383750"/>
      </dsp:txXfrm>
    </dsp:sp>
    <dsp:sp modelId="{3C77A69B-73C1-4DB4-8D32-BA48BAC57E2A}">
      <dsp:nvSpPr>
        <dsp:cNvPr id="0" name=""/>
        <dsp:cNvSpPr/>
      </dsp:nvSpPr>
      <dsp:spPr>
        <a:xfrm>
          <a:off x="3408216" y="654849"/>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EBF05B-CB4B-4216-B1B2-23B6C964C167}">
      <dsp:nvSpPr>
        <dsp:cNvPr id="0" name=""/>
        <dsp:cNvSpPr/>
      </dsp:nvSpPr>
      <dsp:spPr>
        <a:xfrm>
          <a:off x="3677623" y="924256"/>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0E9DD4-2EBD-4B5F-BAF0-AC1A7CB3AC69}">
      <dsp:nvSpPr>
        <dsp:cNvPr id="0" name=""/>
        <dsp:cNvSpPr/>
      </dsp:nvSpPr>
      <dsp:spPr>
        <a:xfrm>
          <a:off x="3004105" y="2312739"/>
          <a:ext cx="2072362" cy="13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Some students focus in on one interest.</a:t>
          </a:r>
        </a:p>
      </dsp:txBody>
      <dsp:txXfrm>
        <a:off x="3004105" y="2312739"/>
        <a:ext cx="2072362" cy="1383750"/>
      </dsp:txXfrm>
    </dsp:sp>
    <dsp:sp modelId="{71D11D6B-C661-4752-9124-645D50B79397}">
      <dsp:nvSpPr>
        <dsp:cNvPr id="0" name=""/>
        <dsp:cNvSpPr/>
      </dsp:nvSpPr>
      <dsp:spPr>
        <a:xfrm>
          <a:off x="5843242" y="654849"/>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53EEB-216C-4EFF-976E-EFB1E62FA04C}">
      <dsp:nvSpPr>
        <dsp:cNvPr id="0" name=""/>
        <dsp:cNvSpPr/>
      </dsp:nvSpPr>
      <dsp:spPr>
        <a:xfrm>
          <a:off x="6112649" y="924256"/>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F34D3D-EBC7-4641-9412-F218010F10EB}">
      <dsp:nvSpPr>
        <dsp:cNvPr id="0" name=""/>
        <dsp:cNvSpPr/>
      </dsp:nvSpPr>
      <dsp:spPr>
        <a:xfrm>
          <a:off x="5439131" y="2312739"/>
          <a:ext cx="2072362" cy="13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Some students expand into many interests.</a:t>
          </a:r>
        </a:p>
      </dsp:txBody>
      <dsp:txXfrm>
        <a:off x="5439131" y="2312739"/>
        <a:ext cx="2072362" cy="1383750"/>
      </dsp:txXfrm>
    </dsp:sp>
    <dsp:sp modelId="{7A14AE6C-D27F-44BE-B703-E581A3A20C2F}">
      <dsp:nvSpPr>
        <dsp:cNvPr id="0" name=""/>
        <dsp:cNvSpPr/>
      </dsp:nvSpPr>
      <dsp:spPr>
        <a:xfrm>
          <a:off x="8278268" y="654849"/>
          <a:ext cx="1264141" cy="1264141"/>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31142-3566-4403-80F4-B4F116AA5570}">
      <dsp:nvSpPr>
        <dsp:cNvPr id="0" name=""/>
        <dsp:cNvSpPr/>
      </dsp:nvSpPr>
      <dsp:spPr>
        <a:xfrm>
          <a:off x="8547675" y="924256"/>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38D42F-287F-4835-89AA-D1EAF6D0D3A3}">
      <dsp:nvSpPr>
        <dsp:cNvPr id="0" name=""/>
        <dsp:cNvSpPr/>
      </dsp:nvSpPr>
      <dsp:spPr>
        <a:xfrm>
          <a:off x="7874157" y="2312739"/>
          <a:ext cx="2072362" cy="1383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Some students are not clear or certain regarding their interests and they may be intimidated by their own worries and insecurities – not wanting to let anyone down…</a:t>
          </a:r>
        </a:p>
      </dsp:txBody>
      <dsp:txXfrm>
        <a:off x="7874157" y="2312739"/>
        <a:ext cx="2072362" cy="13837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EF287-25C5-4D05-8FC9-5D176054DFFC}">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Chronically under-challenging, slow-moving classroom experiences (Whitmore, 1986), or moving from a regular classroom to an appropriately challenging one (Krissman, 1989).</a:t>
          </a:r>
        </a:p>
      </dsp:txBody>
      <dsp:txXfrm>
        <a:off x="28038" y="28038"/>
        <a:ext cx="7298593" cy="901218"/>
      </dsp:txXfrm>
    </dsp:sp>
    <dsp:sp modelId="{FD739A27-1C98-40E5-9C50-E411DD152920}">
      <dsp:nvSpPr>
        <dsp:cNvPr id="0" name=""/>
        <dsp:cNvSpPr/>
      </dsp:nvSpPr>
      <dsp:spPr>
        <a:xfrm>
          <a:off x="704545" y="1131347"/>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Peer pressure to conform to “regular” norms, to “be like everyone else” (Diaz, 1998; Ford, 1992, 1996)</a:t>
          </a:r>
        </a:p>
      </dsp:txBody>
      <dsp:txXfrm>
        <a:off x="732583" y="1159385"/>
        <a:ext cx="7029617" cy="901218"/>
      </dsp:txXfrm>
    </dsp:sp>
    <dsp:sp modelId="{6CB8547D-ECDD-453B-9110-3D2C89317891}">
      <dsp:nvSpPr>
        <dsp:cNvPr id="0" name=""/>
        <dsp:cNvSpPr/>
      </dsp:nvSpPr>
      <dsp:spPr>
        <a:xfrm>
          <a:off x="1398574" y="2262695"/>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Loneliness, isolation from classmates and the educational enterprise (Mandel &amp; Marcus, 1988, 1955)</a:t>
          </a:r>
        </a:p>
      </dsp:txBody>
      <dsp:txXfrm>
        <a:off x="1426612" y="2290733"/>
        <a:ext cx="7040133" cy="901218"/>
      </dsp:txXfrm>
    </dsp:sp>
    <dsp:sp modelId="{76DC6072-AB58-404D-A2EB-4CF61B18206F}">
      <dsp:nvSpPr>
        <dsp:cNvPr id="0" name=""/>
        <dsp:cNvSpPr/>
      </dsp:nvSpPr>
      <dsp:spPr>
        <a:xfrm>
          <a:off x="2103119" y="3394043"/>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Family dynamics (Neihart, et. al. 83).</a:t>
          </a:r>
        </a:p>
      </dsp:txBody>
      <dsp:txXfrm>
        <a:off x="2131157" y="3422081"/>
        <a:ext cx="7029617" cy="901218"/>
      </dsp:txXfrm>
    </dsp:sp>
    <dsp:sp modelId="{4AE49A37-201D-43E3-B0B7-02ACE60D0BFC}">
      <dsp:nvSpPr>
        <dsp:cNvPr id="0" name=""/>
        <dsp:cNvSpPr/>
      </dsp:nvSpPr>
      <dsp:spPr>
        <a:xfrm>
          <a:off x="7790238" y="733200"/>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DFD334AE-C091-490E-9288-6A8A9D98B5C0}">
      <dsp:nvSpPr>
        <dsp:cNvPr id="0" name=""/>
        <dsp:cNvSpPr/>
      </dsp:nvSpPr>
      <dsp:spPr>
        <a:xfrm>
          <a:off x="8494783" y="1864548"/>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4347F742-FF21-4CFE-BBDA-9E5B6046FFF8}">
      <dsp:nvSpPr>
        <dsp:cNvPr id="0" name=""/>
        <dsp:cNvSpPr/>
      </dsp:nvSpPr>
      <dsp:spPr>
        <a:xfrm>
          <a:off x="9188813" y="2995896"/>
          <a:ext cx="622241" cy="62224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53968-CCED-4D24-9D47-189813D5B95E}">
      <dsp:nvSpPr>
        <dsp:cNvPr id="0" name=""/>
        <dsp:cNvSpPr/>
      </dsp:nvSpPr>
      <dsp:spPr>
        <a:xfrm>
          <a:off x="0" y="53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B7F532-2E59-4BF8-A470-B357AA2325C9}">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Curriculum Compacting </a:t>
          </a:r>
        </a:p>
      </dsp:txBody>
      <dsp:txXfrm>
        <a:off x="0" y="531"/>
        <a:ext cx="10515600" cy="870055"/>
      </dsp:txXfrm>
    </dsp:sp>
    <dsp:sp modelId="{C9488A56-0579-45FF-AA43-371509999094}">
      <dsp:nvSpPr>
        <dsp:cNvPr id="0" name=""/>
        <dsp:cNvSpPr/>
      </dsp:nvSpPr>
      <dsp:spPr>
        <a:xfrm>
          <a:off x="0" y="87058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BB4DA9-423C-47C0-B7AB-1851F40674D4}">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Self-Selected independent or small-group studies</a:t>
          </a:r>
        </a:p>
      </dsp:txBody>
      <dsp:txXfrm>
        <a:off x="0" y="870586"/>
        <a:ext cx="10515600" cy="870055"/>
      </dsp:txXfrm>
    </dsp:sp>
    <dsp:sp modelId="{BF828E2E-530E-43C8-9325-15161A1A435D}">
      <dsp:nvSpPr>
        <dsp:cNvPr id="0" name=""/>
        <dsp:cNvSpPr/>
      </dsp:nvSpPr>
      <dsp:spPr>
        <a:xfrm>
          <a:off x="0" y="174064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69B4DC-08B1-4BDF-886C-5F41BC718915}">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 shift to more challenging and engaging learning environments that provide opportunities for accelerated progress.</a:t>
          </a:r>
        </a:p>
      </dsp:txBody>
      <dsp:txXfrm>
        <a:off x="0" y="1740641"/>
        <a:ext cx="10515600" cy="870055"/>
      </dsp:txXfrm>
    </dsp:sp>
    <dsp:sp modelId="{CB29DE8E-589A-4F9E-B575-DA7CE467332C}">
      <dsp:nvSpPr>
        <dsp:cNvPr id="0" name=""/>
        <dsp:cNvSpPr/>
      </dsp:nvSpPr>
      <dsp:spPr>
        <a:xfrm>
          <a:off x="0" y="2610696"/>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C4CA3D-2D7D-44FE-A99A-166749ECB7EC}">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Approaches need to be individualized for students, due to the diverse sources of underachievement.</a:t>
          </a:r>
        </a:p>
      </dsp:txBody>
      <dsp:txXfrm>
        <a:off x="0" y="2610696"/>
        <a:ext cx="10515600" cy="870055"/>
      </dsp:txXfrm>
    </dsp:sp>
    <dsp:sp modelId="{E6881612-B7C9-4DF2-B35B-3B80EDE70DE2}">
      <dsp:nvSpPr>
        <dsp:cNvPr id="0" name=""/>
        <dsp:cNvSpPr/>
      </dsp:nvSpPr>
      <dsp:spPr>
        <a:xfrm>
          <a:off x="0" y="3480751"/>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12A2BD-34C8-4E81-9FFB-50AC5693B9F5}">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In addition, counseling should be provided to handle family and personal issues AND to enable students to STRENGTHEN those personal traits that can serve as assets (Neihart et. al., 282)</a:t>
          </a:r>
        </a:p>
      </dsp:txBody>
      <dsp:txXfrm>
        <a:off x="0" y="3480751"/>
        <a:ext cx="10515600" cy="8700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8D271-DEB8-43B8-952E-02BEDFB3D221}">
      <dsp:nvSpPr>
        <dsp:cNvPr id="0" name=""/>
        <dsp:cNvSpPr/>
      </dsp:nvSpPr>
      <dsp:spPr>
        <a:xfrm>
          <a:off x="992" y="194138"/>
          <a:ext cx="3869531" cy="2321718"/>
        </a:xfrm>
        <a:prstGeom prst="rect">
          <a:avLst/>
        </a:prstGeom>
        <a:solidFill>
          <a:schemeClr val="bg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Curriculum Access</a:t>
          </a:r>
        </a:p>
      </dsp:txBody>
      <dsp:txXfrm>
        <a:off x="992" y="194138"/>
        <a:ext cx="3869531" cy="2321718"/>
      </dsp:txXfrm>
    </dsp:sp>
    <dsp:sp modelId="{C0626ABA-7D46-4091-ABFB-DD08DDA5912A}">
      <dsp:nvSpPr>
        <dsp:cNvPr id="0" name=""/>
        <dsp:cNvSpPr/>
      </dsp:nvSpPr>
      <dsp:spPr>
        <a:xfrm>
          <a:off x="4257476" y="194138"/>
          <a:ext cx="3869531" cy="2321718"/>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Asynchronous Development</a:t>
          </a:r>
        </a:p>
      </dsp:txBody>
      <dsp:txXfrm>
        <a:off x="4257476" y="194138"/>
        <a:ext cx="3869531" cy="2321718"/>
      </dsp:txXfrm>
    </dsp:sp>
    <dsp:sp modelId="{F44983CC-C767-46B8-8C2A-A1C895EFC03F}">
      <dsp:nvSpPr>
        <dsp:cNvPr id="0" name=""/>
        <dsp:cNvSpPr/>
      </dsp:nvSpPr>
      <dsp:spPr>
        <a:xfrm>
          <a:off x="992" y="2902810"/>
          <a:ext cx="3869531" cy="2321718"/>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Heightened Overexcitabilities and Sensitivities</a:t>
          </a:r>
        </a:p>
      </dsp:txBody>
      <dsp:txXfrm>
        <a:off x="992" y="2902810"/>
        <a:ext cx="3869531" cy="2321718"/>
      </dsp:txXfrm>
    </dsp:sp>
    <dsp:sp modelId="{D87EDCD4-6BAD-4627-A94C-0EC703378BE5}">
      <dsp:nvSpPr>
        <dsp:cNvPr id="0" name=""/>
        <dsp:cNvSpPr/>
      </dsp:nvSpPr>
      <dsp:spPr>
        <a:xfrm>
          <a:off x="4257476" y="2902810"/>
          <a:ext cx="3869531" cy="2321718"/>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Social Struggles</a:t>
          </a:r>
        </a:p>
      </dsp:txBody>
      <dsp:txXfrm>
        <a:off x="4257476" y="2902810"/>
        <a:ext cx="3869531" cy="23217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701476-3BB4-4DE1-8AE8-2FD95CBFE689}">
      <dsp:nvSpPr>
        <dsp:cNvPr id="0" name=""/>
        <dsp:cNvSpPr/>
      </dsp:nvSpPr>
      <dsp:spPr>
        <a:xfrm>
          <a:off x="0" y="0"/>
          <a:ext cx="6217920" cy="11734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t>Understanding ASYCHRONY is key to understanding the 2e learner.</a:t>
          </a:r>
          <a:endParaRPr lang="en-US" sz="1200" kern="1200"/>
        </a:p>
      </dsp:txBody>
      <dsp:txXfrm>
        <a:off x="34370" y="34370"/>
        <a:ext cx="4852484" cy="1104740"/>
      </dsp:txXfrm>
    </dsp:sp>
    <dsp:sp modelId="{783C7387-6ED4-4388-A273-C49A97DF3A60}">
      <dsp:nvSpPr>
        <dsp:cNvPr id="0" name=""/>
        <dsp:cNvSpPr/>
      </dsp:nvSpPr>
      <dsp:spPr>
        <a:xfrm>
          <a:off x="520750" y="1386840"/>
          <a:ext cx="6217920" cy="11734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These students tend to develop at different times and at different levels in terms of grade level ability and age appropriate development.</a:t>
          </a:r>
        </a:p>
      </dsp:txBody>
      <dsp:txXfrm>
        <a:off x="555120" y="1421210"/>
        <a:ext cx="4865667" cy="1104739"/>
      </dsp:txXfrm>
    </dsp:sp>
    <dsp:sp modelId="{9A014FC2-457E-4209-9576-F067A40E31A0}">
      <dsp:nvSpPr>
        <dsp:cNvPr id="0" name=""/>
        <dsp:cNvSpPr/>
      </dsp:nvSpPr>
      <dsp:spPr>
        <a:xfrm>
          <a:off x="1033729" y="2773680"/>
          <a:ext cx="6217920" cy="11734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EXAMPLE: A 6</a:t>
          </a:r>
          <a:r>
            <a:rPr lang="en-US" sz="1200" kern="1200" baseline="30000"/>
            <a:t>th</a:t>
          </a:r>
          <a:r>
            <a:rPr lang="en-US" sz="1200" kern="1200"/>
            <a:t> grader who reads at the 12</a:t>
          </a:r>
          <a:r>
            <a:rPr lang="en-US" sz="1200" kern="1200" baseline="30000"/>
            <a:t>th</a:t>
          </a:r>
          <a:r>
            <a:rPr lang="en-US" sz="1200" kern="1200"/>
            <a:t> grade level, has the fine-motor handwriting of a 1</a:t>
          </a:r>
          <a:r>
            <a:rPr lang="en-US" sz="1200" kern="1200" baseline="30000"/>
            <a:t>st</a:t>
          </a:r>
          <a:r>
            <a:rPr lang="en-US" sz="1200" kern="1200"/>
            <a:t> grader, writes papers like a 3</a:t>
          </a:r>
          <a:r>
            <a:rPr lang="en-US" sz="1200" kern="1200" baseline="30000"/>
            <a:t>rd</a:t>
          </a:r>
          <a:r>
            <a:rPr lang="en-US" sz="1200" kern="1200"/>
            <a:t> grader, understands math concepts at a 9</a:t>
          </a:r>
          <a:r>
            <a:rPr lang="en-US" sz="1200" kern="1200" baseline="30000"/>
            <a:t>th</a:t>
          </a:r>
          <a:r>
            <a:rPr lang="en-US" sz="1200" kern="1200"/>
            <a:t> grade level and calculates math facts at a 4</a:t>
          </a:r>
          <a:r>
            <a:rPr lang="en-US" sz="1200" kern="1200" baseline="30000"/>
            <a:t>th</a:t>
          </a:r>
          <a:r>
            <a:rPr lang="en-US" sz="1200" kern="1200"/>
            <a:t> grade level. This child can hold remarkably deep conversations with adults, and has temper tantrums like a 3 year old (sethperler.com).</a:t>
          </a:r>
        </a:p>
      </dsp:txBody>
      <dsp:txXfrm>
        <a:off x="1068099" y="2808050"/>
        <a:ext cx="4873439" cy="1104739"/>
      </dsp:txXfrm>
    </dsp:sp>
    <dsp:sp modelId="{586804D0-386C-485E-B776-9166227700D5}">
      <dsp:nvSpPr>
        <dsp:cNvPr id="0" name=""/>
        <dsp:cNvSpPr/>
      </dsp:nvSpPr>
      <dsp:spPr>
        <a:xfrm>
          <a:off x="1554479" y="4160520"/>
          <a:ext cx="6217920" cy="117348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1" kern="1200"/>
            <a:t>This lack of synchrony creates many difficulties for the child, the parent, the teacher, and for any friends the child makes along the way.</a:t>
          </a:r>
          <a:endParaRPr lang="en-US" sz="1200" kern="1200"/>
        </a:p>
      </dsp:txBody>
      <dsp:txXfrm>
        <a:off x="1588849" y="4194890"/>
        <a:ext cx="4865667" cy="1104739"/>
      </dsp:txXfrm>
    </dsp:sp>
    <dsp:sp modelId="{BC754776-15D6-45E7-B07C-813705A89D96}">
      <dsp:nvSpPr>
        <dsp:cNvPr id="0" name=""/>
        <dsp:cNvSpPr/>
      </dsp:nvSpPr>
      <dsp:spPr>
        <a:xfrm>
          <a:off x="5455158" y="898778"/>
          <a:ext cx="762762" cy="76276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5626779" y="898778"/>
        <a:ext cx="419520" cy="573978"/>
      </dsp:txXfrm>
    </dsp:sp>
    <dsp:sp modelId="{9664BC92-13D5-412D-8E9F-F46AA9A82169}">
      <dsp:nvSpPr>
        <dsp:cNvPr id="0" name=""/>
        <dsp:cNvSpPr/>
      </dsp:nvSpPr>
      <dsp:spPr>
        <a:xfrm>
          <a:off x="5975908" y="2285618"/>
          <a:ext cx="762762" cy="76276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147529" y="2285618"/>
        <a:ext cx="419520" cy="573978"/>
      </dsp:txXfrm>
    </dsp:sp>
    <dsp:sp modelId="{FCC89B08-428E-4293-B233-3BEB5090B22D}">
      <dsp:nvSpPr>
        <dsp:cNvPr id="0" name=""/>
        <dsp:cNvSpPr/>
      </dsp:nvSpPr>
      <dsp:spPr>
        <a:xfrm>
          <a:off x="6488887" y="3672459"/>
          <a:ext cx="762762" cy="76276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660508" y="3672459"/>
        <a:ext cx="419520" cy="5739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8827C-6681-4BBA-B062-1139ABD3D13F}">
      <dsp:nvSpPr>
        <dsp:cNvPr id="0" name=""/>
        <dsp:cNvSpPr/>
      </dsp:nvSpPr>
      <dsp:spPr>
        <a:xfrm>
          <a:off x="1088819" y="2827"/>
          <a:ext cx="2664172" cy="15985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Please note that 2e kids are just downright exceptional human beings! </a:t>
          </a:r>
        </a:p>
      </dsp:txBody>
      <dsp:txXfrm>
        <a:off x="1088819" y="2827"/>
        <a:ext cx="2664172" cy="1598503"/>
      </dsp:txXfrm>
    </dsp:sp>
    <dsp:sp modelId="{670FDDE8-6A82-466A-A035-8D703CF77504}">
      <dsp:nvSpPr>
        <dsp:cNvPr id="0" name=""/>
        <dsp:cNvSpPr/>
      </dsp:nvSpPr>
      <dsp:spPr>
        <a:xfrm>
          <a:off x="4019408" y="2827"/>
          <a:ext cx="2664172" cy="15985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Consider as well, that the regular classroom, and perhaps, the world at large, may struggle with the way that they think, and the manner in which they produce.</a:t>
          </a:r>
        </a:p>
      </dsp:txBody>
      <dsp:txXfrm>
        <a:off x="4019408" y="2827"/>
        <a:ext cx="2664172" cy="1598503"/>
      </dsp:txXfrm>
    </dsp:sp>
    <dsp:sp modelId="{25D6E51A-5F7C-45E3-828A-F6070CA8DE00}">
      <dsp:nvSpPr>
        <dsp:cNvPr id="0" name=""/>
        <dsp:cNvSpPr/>
      </dsp:nvSpPr>
      <dsp:spPr>
        <a:xfrm>
          <a:off x="1088819" y="1867748"/>
          <a:ext cx="2664172" cy="15985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They are often misunderstood, and this is where we all must exert caution, and be deliberate in our teaching and parenting.</a:t>
          </a:r>
        </a:p>
      </dsp:txBody>
      <dsp:txXfrm>
        <a:off x="1088819" y="1867748"/>
        <a:ext cx="2664172" cy="1598503"/>
      </dsp:txXfrm>
    </dsp:sp>
    <dsp:sp modelId="{760BA3C0-BC73-461D-8A7C-A6006FDE6AF1}">
      <dsp:nvSpPr>
        <dsp:cNvPr id="0" name=""/>
        <dsp:cNvSpPr/>
      </dsp:nvSpPr>
      <dsp:spPr>
        <a:xfrm>
          <a:off x="4019408" y="1867748"/>
          <a:ext cx="2664172" cy="15985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 strengths and challenges of the 2e student can mask each other.</a:t>
          </a:r>
        </a:p>
      </dsp:txBody>
      <dsp:txXfrm>
        <a:off x="4019408" y="1867748"/>
        <a:ext cx="2664172" cy="1598503"/>
      </dsp:txXfrm>
    </dsp:sp>
    <dsp:sp modelId="{CBCC4DE5-43B5-4D79-8D5D-23215997E505}">
      <dsp:nvSpPr>
        <dsp:cNvPr id="0" name=""/>
        <dsp:cNvSpPr/>
      </dsp:nvSpPr>
      <dsp:spPr>
        <a:xfrm>
          <a:off x="1088819" y="3732668"/>
          <a:ext cx="2664172" cy="15985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Shame from hearing, “you are lazy” “what are you doing, or not doing?” and “why don’t you care about school, or grades” hurt these young people as they point out their differences in a way that makes them not enough, and not quite right in comparison to others.</a:t>
          </a:r>
        </a:p>
      </dsp:txBody>
      <dsp:txXfrm>
        <a:off x="1088819" y="3732668"/>
        <a:ext cx="2664172" cy="1598503"/>
      </dsp:txXfrm>
    </dsp:sp>
    <dsp:sp modelId="{2680254C-C8FB-4616-8B2F-44B483077B25}">
      <dsp:nvSpPr>
        <dsp:cNvPr id="0" name=""/>
        <dsp:cNvSpPr/>
      </dsp:nvSpPr>
      <dsp:spPr>
        <a:xfrm>
          <a:off x="4019408" y="3732668"/>
          <a:ext cx="2664172" cy="159850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These kids are different, and they are wonderful. It’s important that they, like all kids, get to discover who they are, and what they are all about.</a:t>
          </a:r>
        </a:p>
      </dsp:txBody>
      <dsp:txXfrm>
        <a:off x="4019408" y="3732668"/>
        <a:ext cx="2664172" cy="15985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1BA92-9F8C-405D-9AA0-815D8AEED2A0}">
      <dsp:nvSpPr>
        <dsp:cNvPr id="0" name=""/>
        <dsp:cNvSpPr/>
      </dsp:nvSpPr>
      <dsp:spPr>
        <a:xfrm>
          <a:off x="4979" y="863495"/>
          <a:ext cx="1835608" cy="262434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a:t>These students need to be understood. Their lives, both in terms of education and learning as well as socially/emotionally are filled with many twists and turns.</a:t>
          </a:r>
        </a:p>
      </dsp:txBody>
      <dsp:txXfrm>
        <a:off x="4979" y="863495"/>
        <a:ext cx="1835608" cy="2624347"/>
      </dsp:txXfrm>
    </dsp:sp>
    <dsp:sp modelId="{A0591B77-1F7E-4ED9-904C-18285A866D7B}">
      <dsp:nvSpPr>
        <dsp:cNvPr id="0" name=""/>
        <dsp:cNvSpPr/>
      </dsp:nvSpPr>
      <dsp:spPr>
        <a:xfrm>
          <a:off x="1868867" y="2054169"/>
          <a:ext cx="275341" cy="243000"/>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8B71C4B-6F7F-4201-8F00-048BA311EF20}">
      <dsp:nvSpPr>
        <dsp:cNvPr id="0" name=""/>
        <dsp:cNvSpPr/>
      </dsp:nvSpPr>
      <dsp:spPr>
        <a:xfrm>
          <a:off x="2172487" y="863495"/>
          <a:ext cx="1835608" cy="262434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a:t>Without this knowledge of 2e, shaming and damaging words and misinformation can have a lasting effect on the child.</a:t>
          </a:r>
        </a:p>
      </dsp:txBody>
      <dsp:txXfrm>
        <a:off x="2172487" y="863495"/>
        <a:ext cx="1835608" cy="2624347"/>
      </dsp:txXfrm>
    </dsp:sp>
    <dsp:sp modelId="{7AD678A4-A063-4D66-AC37-377C9F87B86B}">
      <dsp:nvSpPr>
        <dsp:cNvPr id="0" name=""/>
        <dsp:cNvSpPr/>
      </dsp:nvSpPr>
      <dsp:spPr>
        <a:xfrm>
          <a:off x="4036375" y="2054169"/>
          <a:ext cx="275341" cy="243000"/>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0057EB8-679C-40D8-99F3-883CDF118A66}">
      <dsp:nvSpPr>
        <dsp:cNvPr id="0" name=""/>
        <dsp:cNvSpPr/>
      </dsp:nvSpPr>
      <dsp:spPr>
        <a:xfrm>
          <a:off x="4339995" y="863495"/>
          <a:ext cx="1835608" cy="262434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a:t>Consider that 2e students are “smart” but “struggling”</a:t>
          </a:r>
        </a:p>
      </dsp:txBody>
      <dsp:txXfrm>
        <a:off x="4339995" y="863495"/>
        <a:ext cx="1835608" cy="2624347"/>
      </dsp:txXfrm>
    </dsp:sp>
    <dsp:sp modelId="{B9B2F1CD-212D-486A-9AE9-4B012E653D24}">
      <dsp:nvSpPr>
        <dsp:cNvPr id="0" name=""/>
        <dsp:cNvSpPr/>
      </dsp:nvSpPr>
      <dsp:spPr>
        <a:xfrm>
          <a:off x="6203883" y="2054169"/>
          <a:ext cx="275341" cy="243000"/>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93381C4-7CBD-440C-AAE4-E74902FA30A6}">
      <dsp:nvSpPr>
        <dsp:cNvPr id="0" name=""/>
        <dsp:cNvSpPr/>
      </dsp:nvSpPr>
      <dsp:spPr>
        <a:xfrm>
          <a:off x="6507503" y="863495"/>
          <a:ext cx="1835608" cy="262434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a:t>Parents – you get it! You have the intuition about your child. This knowledge can provide the beginning to finding out the needs of your child to help to create a sense of balance in a world where balance may look a bit different than what many other children experience.</a:t>
          </a:r>
        </a:p>
      </dsp:txBody>
      <dsp:txXfrm>
        <a:off x="6507503" y="863495"/>
        <a:ext cx="1835608" cy="2624347"/>
      </dsp:txXfrm>
    </dsp:sp>
    <dsp:sp modelId="{7F842C01-1697-4895-8902-3032895D318E}">
      <dsp:nvSpPr>
        <dsp:cNvPr id="0" name=""/>
        <dsp:cNvSpPr/>
      </dsp:nvSpPr>
      <dsp:spPr>
        <a:xfrm>
          <a:off x="8371391" y="2054169"/>
          <a:ext cx="275341" cy="243000"/>
        </a:xfrm>
        <a:prstGeom prst="rightArrow">
          <a:avLst>
            <a:gd name="adj1" fmla="val 50000"/>
            <a:gd name="adj2" fmla="val 5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18E5EE8-7955-4596-8CCE-DCBAA85BF38A}">
      <dsp:nvSpPr>
        <dsp:cNvPr id="0" name=""/>
        <dsp:cNvSpPr/>
      </dsp:nvSpPr>
      <dsp:spPr>
        <a:xfrm>
          <a:off x="8675011" y="863495"/>
          <a:ext cx="1835608" cy="262434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488950">
            <a:lnSpc>
              <a:spcPct val="90000"/>
            </a:lnSpc>
            <a:spcBef>
              <a:spcPct val="0"/>
            </a:spcBef>
            <a:spcAft>
              <a:spcPct val="35000"/>
            </a:spcAft>
            <a:buNone/>
          </a:pPr>
          <a:r>
            <a:rPr lang="en-US" sz="1100" kern="1200"/>
            <a:t>Testing by a neuropsychologist or other diagnostician could be of great help.</a:t>
          </a:r>
        </a:p>
      </dsp:txBody>
      <dsp:txXfrm>
        <a:off x="8675011" y="863495"/>
        <a:ext cx="1835608" cy="26243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F4F66-7CE7-4A5D-AAC5-A1540F05E6EB}">
      <dsp:nvSpPr>
        <dsp:cNvPr id="0" name=""/>
        <dsp:cNvSpPr/>
      </dsp:nvSpPr>
      <dsp:spPr>
        <a:xfrm>
          <a:off x="0"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SOME COMMON THINGS YOU MAY HEAR ABOUT A 2E CHILD:</a:t>
          </a:r>
        </a:p>
      </dsp:txBody>
      <dsp:txXfrm>
        <a:off x="0" y="39687"/>
        <a:ext cx="3286125" cy="1971675"/>
      </dsp:txXfrm>
    </dsp:sp>
    <dsp:sp modelId="{450C2A50-2C36-484D-BD80-3C623FB1A268}">
      <dsp:nvSpPr>
        <dsp:cNvPr id="0" name=""/>
        <dsp:cNvSpPr/>
      </dsp:nvSpPr>
      <dsp:spPr>
        <a:xfrm>
          <a:off x="3614737"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He’s got so much potential I don’t know why he doesn’t try harder!!!</a:t>
          </a:r>
        </a:p>
      </dsp:txBody>
      <dsp:txXfrm>
        <a:off x="3614737" y="39687"/>
        <a:ext cx="3286125" cy="1971675"/>
      </dsp:txXfrm>
    </dsp:sp>
    <dsp:sp modelId="{E86A4A98-F622-4B01-91C5-D85F907D4544}">
      <dsp:nvSpPr>
        <dsp:cNvPr id="0" name=""/>
        <dsp:cNvSpPr/>
      </dsp:nvSpPr>
      <dsp:spPr>
        <a:xfrm>
          <a:off x="7229475" y="39687"/>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The fact is, he is trying, but the trying is often masked by the disability that he is facing.</a:t>
          </a:r>
          <a:endParaRPr lang="en-US" sz="1600" kern="1200"/>
        </a:p>
      </dsp:txBody>
      <dsp:txXfrm>
        <a:off x="7229475" y="39687"/>
        <a:ext cx="3286125" cy="1971675"/>
      </dsp:txXfrm>
    </dsp:sp>
    <dsp:sp modelId="{97288684-473D-450C-916D-5F2BB538D3B9}">
      <dsp:nvSpPr>
        <dsp:cNvPr id="0" name=""/>
        <dsp:cNvSpPr/>
      </dsp:nvSpPr>
      <dsp:spPr>
        <a:xfrm>
          <a:off x="0" y="2339975"/>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The child will use all of his strengths, abstract reasoning abilities, and intelligence to compensate for his weaknesses. As a result, he is often misunderstood.</a:t>
          </a:r>
          <a:endParaRPr lang="en-US" sz="1600" kern="1200"/>
        </a:p>
      </dsp:txBody>
      <dsp:txXfrm>
        <a:off x="0" y="2339975"/>
        <a:ext cx="3286125" cy="1971675"/>
      </dsp:txXfrm>
    </dsp:sp>
    <dsp:sp modelId="{FD491D68-FF34-45D3-91AC-E6E90FD0958E}">
      <dsp:nvSpPr>
        <dsp:cNvPr id="0" name=""/>
        <dsp:cNvSpPr/>
      </dsp:nvSpPr>
      <dsp:spPr>
        <a:xfrm>
          <a:off x="3614737" y="2339975"/>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Guess what? The opposite is often true as well! The child’s challenges can mask her gifts!!!!</a:t>
          </a:r>
          <a:endParaRPr lang="en-US" sz="1600" kern="1200"/>
        </a:p>
      </dsp:txBody>
      <dsp:txXfrm>
        <a:off x="3614737" y="2339975"/>
        <a:ext cx="3286125" cy="1971675"/>
      </dsp:txXfrm>
    </dsp:sp>
    <dsp:sp modelId="{D9B4B123-71BF-4F83-879A-44757D3078E9}">
      <dsp:nvSpPr>
        <dsp:cNvPr id="0" name=""/>
        <dsp:cNvSpPr/>
      </dsp:nvSpPr>
      <dsp:spPr>
        <a:xfrm>
          <a:off x="7229475" y="2339975"/>
          <a:ext cx="3286125" cy="19716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https//sethperler.com</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B809CF-4F7B-4BE4-8A32-8679CB2689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7E19D8-3399-40AA-9454-8894AA6071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B1F5FB-7567-45AD-8495-03E1713608C4}" type="datetimeFigureOut">
              <a:rPr lang="en-US" smtClean="0"/>
              <a:t>5/1/23</a:t>
            </a:fld>
            <a:endParaRPr lang="en-US" dirty="0"/>
          </a:p>
        </p:txBody>
      </p:sp>
      <p:sp>
        <p:nvSpPr>
          <p:cNvPr id="4" name="Footer Placeholder 3">
            <a:extLst>
              <a:ext uri="{FF2B5EF4-FFF2-40B4-BE49-F238E27FC236}">
                <a16:creationId xmlns:a16="http://schemas.microsoft.com/office/drawing/2014/main" id="{7EED47F8-AA1F-4332-BC73-5F00A0A5A7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A251D3-D305-4590-9FE3-31F71740A1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A2D7B9-98DD-4850-82E9-E964919A4A5F}" type="slidenum">
              <a:rPr lang="en-US" smtClean="0"/>
              <a:t>‹#›</a:t>
            </a:fld>
            <a:endParaRPr lang="en-US" dirty="0"/>
          </a:p>
        </p:txBody>
      </p:sp>
    </p:spTree>
    <p:extLst>
      <p:ext uri="{BB962C8B-B14F-4D97-AF65-F5344CB8AC3E}">
        <p14:creationId xmlns:p14="http://schemas.microsoft.com/office/powerpoint/2010/main" val="370256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43E1C-BE52-45D3-B3DA-AB00685B4BD3}" type="datetimeFigureOut">
              <a:rPr lang="en-US" smtClean="0"/>
              <a:t>5/1/23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F3E6AC-EE2A-4D92-BFD4-7D35F37B4FE2}" type="slidenum">
              <a:rPr lang="en-US" smtClean="0"/>
              <a:t>‹#›</a:t>
            </a:fld>
            <a:endParaRPr lang="en-US" dirty="0"/>
          </a:p>
        </p:txBody>
      </p:sp>
    </p:spTree>
    <p:extLst>
      <p:ext uri="{BB962C8B-B14F-4D97-AF65-F5344CB8AC3E}">
        <p14:creationId xmlns:p14="http://schemas.microsoft.com/office/powerpoint/2010/main" val="239679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4</a:t>
            </a:fld>
            <a:endParaRPr lang="en-US" dirty="0"/>
          </a:p>
        </p:txBody>
      </p:sp>
    </p:spTree>
    <p:extLst>
      <p:ext uri="{BB962C8B-B14F-4D97-AF65-F5344CB8AC3E}">
        <p14:creationId xmlns:p14="http://schemas.microsoft.com/office/powerpoint/2010/main" val="2416470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52</a:t>
            </a:fld>
            <a:endParaRPr lang="en-US" dirty="0"/>
          </a:p>
        </p:txBody>
      </p:sp>
    </p:spTree>
    <p:extLst>
      <p:ext uri="{BB962C8B-B14F-4D97-AF65-F5344CB8AC3E}">
        <p14:creationId xmlns:p14="http://schemas.microsoft.com/office/powerpoint/2010/main" val="3325941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64D4F7-7BFA-44AF-9F32-9B69DE37AD0A}" type="slidenum">
              <a:rPr lang="en-US" smtClean="0"/>
              <a:t>21</a:t>
            </a:fld>
            <a:endParaRPr lang="en-US"/>
          </a:p>
        </p:txBody>
      </p:sp>
    </p:spTree>
    <p:extLst>
      <p:ext uri="{BB962C8B-B14F-4D97-AF65-F5344CB8AC3E}">
        <p14:creationId xmlns:p14="http://schemas.microsoft.com/office/powerpoint/2010/main" val="326906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38</a:t>
            </a:fld>
            <a:endParaRPr lang="en-US" dirty="0"/>
          </a:p>
        </p:txBody>
      </p:sp>
    </p:spTree>
    <p:extLst>
      <p:ext uri="{BB962C8B-B14F-4D97-AF65-F5344CB8AC3E}">
        <p14:creationId xmlns:p14="http://schemas.microsoft.com/office/powerpoint/2010/main" val="2211471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43</a:t>
            </a:fld>
            <a:endParaRPr lang="en-US" dirty="0"/>
          </a:p>
        </p:txBody>
      </p:sp>
    </p:spTree>
    <p:extLst>
      <p:ext uri="{BB962C8B-B14F-4D97-AF65-F5344CB8AC3E}">
        <p14:creationId xmlns:p14="http://schemas.microsoft.com/office/powerpoint/2010/main" val="47717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46</a:t>
            </a:fld>
            <a:endParaRPr lang="en-US" dirty="0"/>
          </a:p>
        </p:txBody>
      </p:sp>
    </p:spTree>
    <p:extLst>
      <p:ext uri="{BB962C8B-B14F-4D97-AF65-F5344CB8AC3E}">
        <p14:creationId xmlns:p14="http://schemas.microsoft.com/office/powerpoint/2010/main" val="294507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48</a:t>
            </a:fld>
            <a:endParaRPr lang="en-US" dirty="0"/>
          </a:p>
        </p:txBody>
      </p:sp>
    </p:spTree>
    <p:extLst>
      <p:ext uri="{BB962C8B-B14F-4D97-AF65-F5344CB8AC3E}">
        <p14:creationId xmlns:p14="http://schemas.microsoft.com/office/powerpoint/2010/main" val="3150504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49</a:t>
            </a:fld>
            <a:endParaRPr lang="en-US" dirty="0"/>
          </a:p>
        </p:txBody>
      </p:sp>
    </p:spTree>
    <p:extLst>
      <p:ext uri="{BB962C8B-B14F-4D97-AF65-F5344CB8AC3E}">
        <p14:creationId xmlns:p14="http://schemas.microsoft.com/office/powerpoint/2010/main" val="358968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50</a:t>
            </a:fld>
            <a:endParaRPr lang="en-US" dirty="0"/>
          </a:p>
        </p:txBody>
      </p:sp>
    </p:spTree>
    <p:extLst>
      <p:ext uri="{BB962C8B-B14F-4D97-AF65-F5344CB8AC3E}">
        <p14:creationId xmlns:p14="http://schemas.microsoft.com/office/powerpoint/2010/main" val="331020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F3E6AC-EE2A-4D92-BFD4-7D35F37B4FE2}" type="slidenum">
              <a:rPr lang="en-US" smtClean="0"/>
              <a:t>51</a:t>
            </a:fld>
            <a:endParaRPr lang="en-US" dirty="0"/>
          </a:p>
        </p:txBody>
      </p:sp>
    </p:spTree>
    <p:extLst>
      <p:ext uri="{BB962C8B-B14F-4D97-AF65-F5344CB8AC3E}">
        <p14:creationId xmlns:p14="http://schemas.microsoft.com/office/powerpoint/2010/main" val="2696667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5800-3F15-46E1-990C-A4BA7B98FD8F}"/>
              </a:ext>
            </a:extLst>
          </p:cNvPr>
          <p:cNvSpPr>
            <a:spLocks noGrp="1"/>
          </p:cNvSpPr>
          <p:nvPr>
            <p:ph type="ctrTitle"/>
          </p:nvPr>
        </p:nvSpPr>
        <p:spPr>
          <a:xfrm>
            <a:off x="838200" y="4525345"/>
            <a:ext cx="6801320" cy="1737361"/>
          </a:xfrm>
        </p:spPr>
        <p:txBody>
          <a:bodyPr anchor="ctr" anchorCtr="0"/>
          <a:lstStyle>
            <a:lvl1pPr algn="ctr">
              <a:defRPr sz="6000"/>
            </a:lvl1pPr>
          </a:lstStyle>
          <a:p>
            <a:r>
              <a:rPr lang="en-US" noProof="0"/>
              <a:t>Click to edit Master title style</a:t>
            </a:r>
          </a:p>
        </p:txBody>
      </p:sp>
      <p:sp>
        <p:nvSpPr>
          <p:cNvPr id="3" name="Subtitle 2">
            <a:extLst>
              <a:ext uri="{FF2B5EF4-FFF2-40B4-BE49-F238E27FC236}">
                <a16:creationId xmlns:a16="http://schemas.microsoft.com/office/drawing/2014/main" id="{743F79B5-FBA1-49BD-9095-A9BB6A021A90}"/>
              </a:ext>
            </a:extLst>
          </p:cNvPr>
          <p:cNvSpPr>
            <a:spLocks noGrp="1"/>
          </p:cNvSpPr>
          <p:nvPr>
            <p:ph type="subTitle" idx="1"/>
          </p:nvPr>
        </p:nvSpPr>
        <p:spPr>
          <a:xfrm>
            <a:off x="7961256" y="4534872"/>
            <a:ext cx="3392543" cy="1737360"/>
          </a:xfrm>
        </p:spPr>
        <p:txBody>
          <a:bodyPr anchor="ctr" anchorCtr="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a:extLst>
              <a:ext uri="{FF2B5EF4-FFF2-40B4-BE49-F238E27FC236}">
                <a16:creationId xmlns:a16="http://schemas.microsoft.com/office/drawing/2014/main" id="{78607C96-5153-4190-BA97-E8AF5887796D}"/>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5" name="Footer Placeholder 4">
            <a:extLst>
              <a:ext uri="{FF2B5EF4-FFF2-40B4-BE49-F238E27FC236}">
                <a16:creationId xmlns:a16="http://schemas.microsoft.com/office/drawing/2014/main" id="{80822120-61A5-4970-B9BF-8B60825308E3}"/>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51A66616-AA6A-422C-9360-1D12495E2185}"/>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Tree>
    <p:extLst>
      <p:ext uri="{BB962C8B-B14F-4D97-AF65-F5344CB8AC3E}">
        <p14:creationId xmlns:p14="http://schemas.microsoft.com/office/powerpoint/2010/main" val="311550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FCFD2-DF13-4F02-BBD5-B68B0905698E}"/>
              </a:ext>
            </a:extLst>
          </p:cNvPr>
          <p:cNvSpPr>
            <a:spLocks noGrp="1"/>
          </p:cNvSpPr>
          <p:nvPr>
            <p:ph type="title"/>
          </p:nvPr>
        </p:nvSpPr>
        <p:spPr>
          <a:xfrm>
            <a:off x="838200" y="229656"/>
            <a:ext cx="10515600" cy="3408893"/>
          </a:xfrm>
        </p:spPr>
        <p:txBody>
          <a:bodyPr anchor="t" anchorCtr="0"/>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id="{ED78B1F9-6755-42E5-8F50-0B945D273625}"/>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4" name="Footer Placeholder 3">
            <a:extLst>
              <a:ext uri="{FF2B5EF4-FFF2-40B4-BE49-F238E27FC236}">
                <a16:creationId xmlns:a16="http://schemas.microsoft.com/office/drawing/2014/main" id="{0A0B890C-0CB4-4A98-9943-9C2257BF3ED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805844CD-8F1F-4298-A223-C4256A6FDF26}"/>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
        <p:nvSpPr>
          <p:cNvPr id="6" name="Content Placeholder 1">
            <a:extLst>
              <a:ext uri="{FF2B5EF4-FFF2-40B4-BE49-F238E27FC236}">
                <a16:creationId xmlns:a16="http://schemas.microsoft.com/office/drawing/2014/main" id="{F84B6337-F0FA-40DA-A205-42E63B13ADB9}"/>
              </a:ext>
            </a:extLst>
          </p:cNvPr>
          <p:cNvSpPr>
            <a:spLocks noGrp="1"/>
          </p:cNvSpPr>
          <p:nvPr>
            <p:ph idx="1" hasCustomPrompt="1"/>
          </p:nvPr>
        </p:nvSpPr>
        <p:spPr bwMode="white">
          <a:xfrm>
            <a:off x="1352550" y="6150952"/>
            <a:ext cx="9486900" cy="515492"/>
          </a:xfrm>
        </p:spPr>
        <p:txBody>
          <a:bodyPr>
            <a:normAutofit/>
          </a:bodyPr>
          <a:lstStyle>
            <a:lvl1pPr marL="0" indent="0" algn="ctr">
              <a:buNone/>
              <a:defRPr/>
            </a:lvl1pPr>
          </a:lstStyle>
          <a:p>
            <a:pPr lvl="0"/>
            <a:r>
              <a:rPr lang="en-US" sz="2000" noProof="0">
                <a:solidFill>
                  <a:schemeClr val="bg1"/>
                </a:solidFill>
              </a:rPr>
              <a:t>Edit Master text styles</a:t>
            </a:r>
          </a:p>
        </p:txBody>
      </p:sp>
    </p:spTree>
    <p:extLst>
      <p:ext uri="{BB962C8B-B14F-4D97-AF65-F5344CB8AC3E}">
        <p14:creationId xmlns:p14="http://schemas.microsoft.com/office/powerpoint/2010/main" val="2363581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YOUR CUSTOM QUO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B1329DF-B16C-4958-8120-1F3D8DD91A3B}"/>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4" name="Footer Placeholder 3">
            <a:extLst>
              <a:ext uri="{FF2B5EF4-FFF2-40B4-BE49-F238E27FC236}">
                <a16:creationId xmlns:a16="http://schemas.microsoft.com/office/drawing/2014/main" id="{5DA38D7F-2A7C-4C62-B3BC-1DB1A460293F}"/>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E38DAFEE-0ED4-43C2-8025-5961460D8197}"/>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
        <p:nvSpPr>
          <p:cNvPr id="7" name="Content Placeholder 6">
            <a:extLst>
              <a:ext uri="{FF2B5EF4-FFF2-40B4-BE49-F238E27FC236}">
                <a16:creationId xmlns:a16="http://schemas.microsoft.com/office/drawing/2014/main" id="{EAE23B48-0D16-412C-BC69-B41C4F2AC702}"/>
              </a:ext>
            </a:extLst>
          </p:cNvPr>
          <p:cNvSpPr>
            <a:spLocks noGrp="1"/>
          </p:cNvSpPr>
          <p:nvPr>
            <p:ph sz="quarter" idx="13" hasCustomPrompt="1"/>
          </p:nvPr>
        </p:nvSpPr>
        <p:spPr>
          <a:xfrm>
            <a:off x="838200" y="5784726"/>
            <a:ext cx="10515600" cy="365125"/>
          </a:xfrm>
        </p:spPr>
        <p:txBody>
          <a:bodyPr>
            <a:normAutofit/>
          </a:bodyPr>
          <a:lstStyle>
            <a:lvl1pPr marL="0" indent="0" algn="r">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noProof="0"/>
              <a:t>Add Author/Writer Here</a:t>
            </a:r>
          </a:p>
        </p:txBody>
      </p:sp>
      <p:sp>
        <p:nvSpPr>
          <p:cNvPr id="8" name="Title 7">
            <a:extLst>
              <a:ext uri="{FF2B5EF4-FFF2-40B4-BE49-F238E27FC236}">
                <a16:creationId xmlns:a16="http://schemas.microsoft.com/office/drawing/2014/main" id="{06D0385B-605F-4AEB-B2CD-DA707D355265}"/>
              </a:ext>
            </a:extLst>
          </p:cNvPr>
          <p:cNvSpPr>
            <a:spLocks noGrp="1"/>
          </p:cNvSpPr>
          <p:nvPr>
            <p:ph type="title"/>
          </p:nvPr>
        </p:nvSpPr>
        <p:spPr>
          <a:xfrm>
            <a:off x="838200" y="365125"/>
            <a:ext cx="10515600" cy="5335879"/>
          </a:xfrm>
        </p:spPr>
        <p:txBody>
          <a:bodyPr/>
          <a:lstStyle>
            <a:lvl1pPr algn="ctr">
              <a:defRPr/>
            </a:lvl1pPr>
          </a:lstStyle>
          <a:p>
            <a:r>
              <a:rPr lang="en-US" noProof="0"/>
              <a:t>Click to edit Master title style</a:t>
            </a:r>
          </a:p>
        </p:txBody>
      </p:sp>
    </p:spTree>
    <p:extLst>
      <p:ext uri="{BB962C8B-B14F-4D97-AF65-F5344CB8AC3E}">
        <p14:creationId xmlns:p14="http://schemas.microsoft.com/office/powerpoint/2010/main" val="1225157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8607C96-5153-4190-BA97-E8AF5887796D}"/>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5" name="Footer Placeholder 4">
            <a:extLst>
              <a:ext uri="{FF2B5EF4-FFF2-40B4-BE49-F238E27FC236}">
                <a16:creationId xmlns:a16="http://schemas.microsoft.com/office/drawing/2014/main" id="{80822120-61A5-4970-B9BF-8B60825308E3}"/>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51A66616-AA6A-422C-9360-1D12495E2185}"/>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
        <p:nvSpPr>
          <p:cNvPr id="7" name="Title 6">
            <a:extLst>
              <a:ext uri="{FF2B5EF4-FFF2-40B4-BE49-F238E27FC236}">
                <a16:creationId xmlns:a16="http://schemas.microsoft.com/office/drawing/2014/main" id="{7588C331-B180-41FC-8DD2-82D2B1615AB6}"/>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475955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274AE70-3B2E-4296-B975-61046C051972}" type="datetime1">
              <a:rPr lang="en-US" smtClean="0"/>
              <a:t>5/1/23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121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63E865-D6F4-43E8-B056-5F77FF98F8C7}" type="datetime1">
              <a:rPr lang="en-US" smtClean="0"/>
              <a:t>5/1/23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07521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E68CF-544E-4644-A5ED-8BFA55AC904A}" type="datetime1">
              <a:rPr lang="en-US" smtClean="0"/>
              <a:t>5/1/23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288388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A0F9B5E6-956A-4BA4-975A-E7DEF0A26FCD}" type="datetime1">
              <a:rPr lang="en-US" smtClean="0"/>
              <a:t>5/1/23</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86365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BF8FB-3BFB-4C6B-BFA1-0EF9A6BEF927}" type="datetime1">
              <a:rPr lang="en-US" smtClean="0"/>
              <a:t>5/1/23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54288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2FE170-98CF-4F9F-AED4-D650DF198BDF}" type="datetimeFigureOut">
              <a:rPr lang="en-US" smtClean="0"/>
              <a:t>5/1/23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788830E-2887-4ED0-9393-2EC79E3ECCE5}" type="slidenum">
              <a:rPr lang="en-US" smtClean="0"/>
              <a:t>‹#›</a:t>
            </a:fld>
            <a:endParaRPr lang="en-US"/>
          </a:p>
        </p:txBody>
      </p:sp>
    </p:spTree>
    <p:extLst>
      <p:ext uri="{BB962C8B-B14F-4D97-AF65-F5344CB8AC3E}">
        <p14:creationId xmlns:p14="http://schemas.microsoft.com/office/powerpoint/2010/main" val="2619365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Quote">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9BBF8640-DE64-4B60-867F-0CBE26BD00A0}"/>
              </a:ext>
            </a:extLst>
          </p:cNvPr>
          <p:cNvSpPr>
            <a:spLocks noGrp="1"/>
          </p:cNvSpPr>
          <p:nvPr>
            <p:ph idx="1" hasCustomPrompt="1"/>
          </p:nvPr>
        </p:nvSpPr>
        <p:spPr bwMode="white">
          <a:xfrm>
            <a:off x="2365864" y="6114929"/>
            <a:ext cx="9486900" cy="435466"/>
          </a:xfrm>
        </p:spPr>
        <p:txBody>
          <a:bodyPr>
            <a:normAutofit/>
          </a:bodyPr>
          <a:lstStyle>
            <a:lvl1pPr algn="r">
              <a:defRPr i="0"/>
            </a:lvl1pPr>
          </a:lstStyle>
          <a:p>
            <a:pPr marL="0" lvl="0" indent="0" algn="r">
              <a:buNone/>
            </a:pPr>
            <a:r>
              <a:rPr lang="en-US" sz="2000" i="1" noProof="0">
                <a:solidFill>
                  <a:schemeClr val="bg1"/>
                </a:solidFill>
                <a:cs typeface="Segoe UI" panose="020B0502040204020203" pitchFamily="34" charset="0"/>
              </a:rPr>
              <a:t>Edit Master text styles</a:t>
            </a:r>
          </a:p>
          <a:p>
            <a:pPr marL="0" lvl="1" indent="0" algn="r">
              <a:buNone/>
            </a:pPr>
            <a:r>
              <a:rPr lang="en-US" sz="2000" i="1" noProof="0">
                <a:solidFill>
                  <a:schemeClr val="bg1"/>
                </a:solidFill>
                <a:cs typeface="Segoe UI" panose="020B0502040204020203" pitchFamily="34" charset="0"/>
              </a:rPr>
              <a:t>Second level</a:t>
            </a:r>
          </a:p>
        </p:txBody>
      </p:sp>
      <p:sp>
        <p:nvSpPr>
          <p:cNvPr id="11" name="Title 10">
            <a:extLst>
              <a:ext uri="{FF2B5EF4-FFF2-40B4-BE49-F238E27FC236}">
                <a16:creationId xmlns:a16="http://schemas.microsoft.com/office/drawing/2014/main" id="{D0D19A04-6F0F-4BFC-8AD6-19F13EE1006A}"/>
              </a:ext>
            </a:extLst>
          </p:cNvPr>
          <p:cNvSpPr>
            <a:spLocks noGrp="1"/>
          </p:cNvSpPr>
          <p:nvPr>
            <p:ph type="title"/>
          </p:nvPr>
        </p:nvSpPr>
        <p:spPr>
          <a:xfrm>
            <a:off x="327511" y="149470"/>
            <a:ext cx="5838825" cy="6456912"/>
          </a:xfrm>
        </p:spPr>
        <p:txBody>
          <a:bodyPr/>
          <a:lstStyle/>
          <a:p>
            <a:r>
              <a:rPr lang="en-US" noProof="0"/>
              <a:t>Click to edit Master title style</a:t>
            </a:r>
          </a:p>
        </p:txBody>
      </p:sp>
    </p:spTree>
    <p:extLst>
      <p:ext uri="{BB962C8B-B14F-4D97-AF65-F5344CB8AC3E}">
        <p14:creationId xmlns:p14="http://schemas.microsoft.com/office/powerpoint/2010/main" val="612580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Center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E9B749-F2BE-45BB-B34D-42D465670D73}"/>
              </a:ext>
            </a:extLst>
          </p:cNvPr>
          <p:cNvSpPr>
            <a:spLocks noGrp="1"/>
          </p:cNvSpPr>
          <p:nvPr>
            <p:ph idx="1" hasCustomPrompt="1"/>
          </p:nvPr>
        </p:nvSpPr>
        <p:spPr>
          <a:xfrm>
            <a:off x="1352550" y="4629150"/>
            <a:ext cx="9486900" cy="63481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217F2E03-8BBF-4A9C-A004-C3807BB5A7F1}"/>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5" name="Footer Placeholder 4">
            <a:extLst>
              <a:ext uri="{FF2B5EF4-FFF2-40B4-BE49-F238E27FC236}">
                <a16:creationId xmlns:a16="http://schemas.microsoft.com/office/drawing/2014/main" id="{886C8BC3-3FA7-4F23-B793-4F5DA2082820}"/>
              </a:ext>
            </a:extLst>
          </p:cNvPr>
          <p:cNvSpPr>
            <a:spLocks noGrp="1"/>
          </p:cNvSpPr>
          <p:nvPr>
            <p:ph type="ftr" sz="quarter" idx="11"/>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E7CEF240-DD06-4F27-8707-2E6A53497AA1}"/>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
        <p:nvSpPr>
          <p:cNvPr id="2" name="Title 1">
            <a:extLst>
              <a:ext uri="{FF2B5EF4-FFF2-40B4-BE49-F238E27FC236}">
                <a16:creationId xmlns:a16="http://schemas.microsoft.com/office/drawing/2014/main" id="{0A6EB33C-1430-4381-BC10-3C6BC5D2A866}"/>
              </a:ext>
            </a:extLst>
          </p:cNvPr>
          <p:cNvSpPr>
            <a:spLocks noGrp="1"/>
          </p:cNvSpPr>
          <p:nvPr>
            <p:ph type="title"/>
          </p:nvPr>
        </p:nvSpPr>
        <p:spPr>
          <a:xfrm>
            <a:off x="1352550" y="1476375"/>
            <a:ext cx="9486900" cy="2628900"/>
          </a:xfrm>
        </p:spPr>
        <p:txBody>
          <a:bodyPr anchor="t" anchorCtr="0"/>
          <a:lstStyle>
            <a:lvl1pPr algn="ctr">
              <a:defRPr i="0">
                <a:solidFill>
                  <a:schemeClr val="tx1"/>
                </a:solidFill>
              </a:defRPr>
            </a:lvl1pPr>
          </a:lstStyle>
          <a:p>
            <a:r>
              <a:rPr lang="en-US" noProof="0"/>
              <a:t>Click to edit Master title style</a:t>
            </a:r>
          </a:p>
        </p:txBody>
      </p:sp>
    </p:spTree>
    <p:extLst>
      <p:ext uri="{BB962C8B-B14F-4D97-AF65-F5344CB8AC3E}">
        <p14:creationId xmlns:p14="http://schemas.microsoft.com/office/powerpoint/2010/main" val="387672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Bottom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FBF3B-53AB-4D7D-9C4D-42E1E229B767}"/>
              </a:ext>
            </a:extLst>
          </p:cNvPr>
          <p:cNvSpPr>
            <a:spLocks noGrp="1"/>
          </p:cNvSpPr>
          <p:nvPr>
            <p:ph type="title"/>
          </p:nvPr>
        </p:nvSpPr>
        <p:spPr>
          <a:xfrm>
            <a:off x="838200" y="850900"/>
            <a:ext cx="10515600" cy="1929666"/>
          </a:xfrm>
        </p:spPr>
        <p:txBody>
          <a:bodyPr/>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id="{FD185FE0-A783-42CA-BED0-EFB6F49640F8}"/>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5" name="Slide Number Placeholder 4">
            <a:extLst>
              <a:ext uri="{FF2B5EF4-FFF2-40B4-BE49-F238E27FC236}">
                <a16:creationId xmlns:a16="http://schemas.microsoft.com/office/drawing/2014/main" id="{DFC15A3E-54C3-4563-B93A-9E56494A7105}"/>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
        <p:nvSpPr>
          <p:cNvPr id="9" name="Content Placeholder 8">
            <a:extLst>
              <a:ext uri="{FF2B5EF4-FFF2-40B4-BE49-F238E27FC236}">
                <a16:creationId xmlns:a16="http://schemas.microsoft.com/office/drawing/2014/main" id="{CB9ECD06-D58A-422E-8343-17796E698613}"/>
              </a:ext>
            </a:extLst>
          </p:cNvPr>
          <p:cNvSpPr>
            <a:spLocks noGrp="1"/>
          </p:cNvSpPr>
          <p:nvPr>
            <p:ph sz="quarter" idx="13" hasCustomPrompt="1"/>
          </p:nvPr>
        </p:nvSpPr>
        <p:spPr>
          <a:xfrm>
            <a:off x="1931381" y="5918200"/>
            <a:ext cx="9515475" cy="438150"/>
          </a:xfrm>
        </p:spPr>
        <p:txBody>
          <a:bodyPr>
            <a:noAutofit/>
          </a:bodyPr>
          <a:lstStyle>
            <a:lvl1pPr marL="0" indent="0" algn="r">
              <a:buNone/>
              <a:defRPr sz="2000">
                <a:latin typeface="+mn-lt"/>
              </a:defRPr>
            </a:lvl1pPr>
            <a:lvl2pPr marL="457200" indent="0" algn="r">
              <a:buNone/>
              <a:defRPr sz="2000">
                <a:latin typeface="+mn-lt"/>
              </a:defRPr>
            </a:lvl2pPr>
            <a:lvl3pPr marL="914400" indent="0" algn="r">
              <a:buNone/>
              <a:defRPr sz="2000">
                <a:latin typeface="+mn-lt"/>
              </a:defRPr>
            </a:lvl3pPr>
            <a:lvl4pPr marL="1371600" indent="0" algn="r">
              <a:buNone/>
              <a:defRPr sz="2000">
                <a:latin typeface="+mn-lt"/>
              </a:defRPr>
            </a:lvl4pPr>
            <a:lvl5pPr marL="1828800" indent="0" algn="r">
              <a:buNone/>
              <a:defRPr sz="2000">
                <a:latin typeface="+mn-lt"/>
              </a:defRPr>
            </a:lvl5pPr>
          </a:lstStyle>
          <a:p>
            <a:pPr lvl="0"/>
            <a:r>
              <a:rPr lang="en-US" noProof="0"/>
              <a:t>Edit Master text styles</a:t>
            </a:r>
          </a:p>
        </p:txBody>
      </p:sp>
    </p:spTree>
    <p:extLst>
      <p:ext uri="{BB962C8B-B14F-4D97-AF65-F5344CB8AC3E}">
        <p14:creationId xmlns:p14="http://schemas.microsoft.com/office/powerpoint/2010/main" val="339741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ottom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A89E-076E-497A-A4CE-93C75C166880}"/>
              </a:ext>
            </a:extLst>
          </p:cNvPr>
          <p:cNvSpPr>
            <a:spLocks noGrp="1"/>
          </p:cNvSpPr>
          <p:nvPr>
            <p:ph type="title"/>
          </p:nvPr>
        </p:nvSpPr>
        <p:spPr>
          <a:xfrm>
            <a:off x="361949" y="3825024"/>
            <a:ext cx="11391499" cy="2096880"/>
          </a:xfrm>
        </p:spPr>
        <p:txBody>
          <a:bodyPr/>
          <a:lstStyle>
            <a:lvl1pPr algn="r">
              <a:defRPr/>
            </a:lvl1pPr>
          </a:lstStyle>
          <a:p>
            <a:r>
              <a:rPr lang="en-US" noProof="0"/>
              <a:t>Click to edit Master title style</a:t>
            </a:r>
          </a:p>
        </p:txBody>
      </p:sp>
      <p:sp>
        <p:nvSpPr>
          <p:cNvPr id="3" name="Date Placeholder 2">
            <a:extLst>
              <a:ext uri="{FF2B5EF4-FFF2-40B4-BE49-F238E27FC236}">
                <a16:creationId xmlns:a16="http://schemas.microsoft.com/office/drawing/2014/main" id="{5710B449-15E4-41C1-A0BD-6916BD2B1CAF}"/>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4" name="Footer Placeholder 3">
            <a:extLst>
              <a:ext uri="{FF2B5EF4-FFF2-40B4-BE49-F238E27FC236}">
                <a16:creationId xmlns:a16="http://schemas.microsoft.com/office/drawing/2014/main" id="{300FF690-36F7-4631-8284-EB23B592E5BB}"/>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4050B4F-6E15-4AA2-9669-EE44D3A5B44A}"/>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
        <p:nvSpPr>
          <p:cNvPr id="6" name="Content Placeholder 1">
            <a:extLst>
              <a:ext uri="{FF2B5EF4-FFF2-40B4-BE49-F238E27FC236}">
                <a16:creationId xmlns:a16="http://schemas.microsoft.com/office/drawing/2014/main" id="{73C8662D-2189-4802-AEE5-20470C02D13E}"/>
              </a:ext>
            </a:extLst>
          </p:cNvPr>
          <p:cNvSpPr>
            <a:spLocks noGrp="1"/>
          </p:cNvSpPr>
          <p:nvPr>
            <p:ph idx="1" hasCustomPrompt="1"/>
          </p:nvPr>
        </p:nvSpPr>
        <p:spPr bwMode="white">
          <a:xfrm>
            <a:off x="2199874" y="5927196"/>
            <a:ext cx="9486900" cy="474294"/>
          </a:xfrm>
          <a:ln>
            <a:noFill/>
          </a:ln>
        </p:spPr>
        <p:txBody>
          <a:bodyPr>
            <a:normAutofit/>
          </a:bodyPr>
          <a:lstStyle>
            <a:lvl1pPr algn="r">
              <a:defRPr/>
            </a:lvl1pPr>
          </a:lstStyle>
          <a:p>
            <a:pPr lvl="0" algn="r"/>
            <a:r>
              <a:rPr lang="en-US" sz="2000" noProof="0">
                <a:solidFill>
                  <a:schemeClr val="bg1"/>
                </a:solidFill>
              </a:rPr>
              <a:t>Edit Master text styles</a:t>
            </a:r>
          </a:p>
          <a:p>
            <a:pPr lvl="1" algn="r"/>
            <a:r>
              <a:rPr lang="en-US" sz="2000" noProof="0">
                <a:solidFill>
                  <a:schemeClr val="bg1"/>
                </a:solidFill>
              </a:rPr>
              <a:t>Second level</a:t>
            </a:r>
          </a:p>
        </p:txBody>
      </p:sp>
    </p:spTree>
    <p:extLst>
      <p:ext uri="{BB962C8B-B14F-4D97-AF65-F5344CB8AC3E}">
        <p14:creationId xmlns:p14="http://schemas.microsoft.com/office/powerpoint/2010/main" val="183876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op Subtitle Bottom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56786-C55B-4499-B117-765B616E6F1E}"/>
              </a:ext>
            </a:extLst>
          </p:cNvPr>
          <p:cNvSpPr>
            <a:spLocks noGrp="1"/>
          </p:cNvSpPr>
          <p:nvPr>
            <p:ph type="title"/>
          </p:nvPr>
        </p:nvSpPr>
        <p:spPr>
          <a:xfrm>
            <a:off x="190499" y="288393"/>
            <a:ext cx="11772899" cy="1492782"/>
          </a:xfrm>
        </p:spPr>
        <p:txBody>
          <a:bodyPr/>
          <a:lstStyle/>
          <a:p>
            <a:r>
              <a:rPr lang="en-US" noProof="0"/>
              <a:t>Click to edit Master title style</a:t>
            </a:r>
          </a:p>
        </p:txBody>
      </p:sp>
      <p:sp>
        <p:nvSpPr>
          <p:cNvPr id="3" name="Date Placeholder 2">
            <a:extLst>
              <a:ext uri="{FF2B5EF4-FFF2-40B4-BE49-F238E27FC236}">
                <a16:creationId xmlns:a16="http://schemas.microsoft.com/office/drawing/2014/main" id="{1779DCA2-4B74-4315-832D-46FA2360EA06}"/>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5" name="Slide Number Placeholder 4">
            <a:extLst>
              <a:ext uri="{FF2B5EF4-FFF2-40B4-BE49-F238E27FC236}">
                <a16:creationId xmlns:a16="http://schemas.microsoft.com/office/drawing/2014/main" id="{72B348AC-EF4F-4C4C-B8BB-FE76E2A7E35D}"/>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
        <p:nvSpPr>
          <p:cNvPr id="9" name="Content Placeholder 8">
            <a:extLst>
              <a:ext uri="{FF2B5EF4-FFF2-40B4-BE49-F238E27FC236}">
                <a16:creationId xmlns:a16="http://schemas.microsoft.com/office/drawing/2014/main" id="{F2170172-F7C2-49C7-9A19-1829816338FE}"/>
              </a:ext>
            </a:extLst>
          </p:cNvPr>
          <p:cNvSpPr>
            <a:spLocks noGrp="1"/>
          </p:cNvSpPr>
          <p:nvPr>
            <p:ph sz="quarter" idx="13" hasCustomPrompt="1"/>
          </p:nvPr>
        </p:nvSpPr>
        <p:spPr>
          <a:xfrm>
            <a:off x="4743450" y="6265863"/>
            <a:ext cx="7153275" cy="455612"/>
          </a:xfrm>
        </p:spPr>
        <p:txBody>
          <a:bodyPr>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noProof="0"/>
              <a:t>Edit Master text styles</a:t>
            </a:r>
          </a:p>
        </p:txBody>
      </p:sp>
    </p:spTree>
    <p:extLst>
      <p:ext uri="{BB962C8B-B14F-4D97-AF65-F5344CB8AC3E}">
        <p14:creationId xmlns:p14="http://schemas.microsoft.com/office/powerpoint/2010/main" val="12319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op and Sub Bottom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6272-9C66-4BAF-ADB2-BB960F5703AC}"/>
              </a:ext>
            </a:extLst>
          </p:cNvPr>
          <p:cNvSpPr>
            <a:spLocks noGrp="1"/>
          </p:cNvSpPr>
          <p:nvPr>
            <p:ph type="title"/>
          </p:nvPr>
        </p:nvSpPr>
        <p:spPr>
          <a:xfrm>
            <a:off x="764927" y="285749"/>
            <a:ext cx="10588873" cy="3011365"/>
          </a:xfrm>
        </p:spPr>
        <p:txBody>
          <a:bodyPr anchor="t" anchorCtr="0"/>
          <a:lstStyle/>
          <a:p>
            <a:r>
              <a:rPr lang="en-US" noProof="0"/>
              <a:t>Click to edit Master title style</a:t>
            </a:r>
          </a:p>
        </p:txBody>
      </p:sp>
      <p:sp>
        <p:nvSpPr>
          <p:cNvPr id="3" name="Date Placeholder 2">
            <a:extLst>
              <a:ext uri="{FF2B5EF4-FFF2-40B4-BE49-F238E27FC236}">
                <a16:creationId xmlns:a16="http://schemas.microsoft.com/office/drawing/2014/main" id="{8C1F3AE6-2CF4-4F8E-9A91-243A57993666}"/>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9" name="Content Placeholder 8">
            <a:extLst>
              <a:ext uri="{FF2B5EF4-FFF2-40B4-BE49-F238E27FC236}">
                <a16:creationId xmlns:a16="http://schemas.microsoft.com/office/drawing/2014/main" id="{D0BEF955-A913-4A15-AB41-00128DC34D5B}"/>
              </a:ext>
            </a:extLst>
          </p:cNvPr>
          <p:cNvSpPr>
            <a:spLocks noGrp="1"/>
          </p:cNvSpPr>
          <p:nvPr>
            <p:ph sz="quarter" idx="13" hasCustomPrompt="1"/>
          </p:nvPr>
        </p:nvSpPr>
        <p:spPr>
          <a:xfrm>
            <a:off x="2238375" y="6169024"/>
            <a:ext cx="9505950" cy="365125"/>
          </a:xfrm>
        </p:spPr>
        <p:txBody>
          <a:bodyPr>
            <a:noAutofit/>
          </a:bodyPr>
          <a:lstStyle>
            <a:lvl1pPr marL="0" indent="0" algn="r">
              <a:buNone/>
              <a:defRPr sz="2000"/>
            </a:lvl1pPr>
            <a:lvl2pPr marL="457200" indent="0" algn="r">
              <a:buNone/>
              <a:defRPr sz="2000"/>
            </a:lvl2pPr>
            <a:lvl3pPr marL="914400" indent="0" algn="r">
              <a:buNone/>
              <a:defRPr sz="2000"/>
            </a:lvl3pPr>
            <a:lvl4pPr marL="1371600" indent="0" algn="r">
              <a:buNone/>
              <a:defRPr sz="2000"/>
            </a:lvl4pPr>
            <a:lvl5pPr marL="1828800" indent="0" algn="r">
              <a:buNone/>
              <a:defRPr sz="2000"/>
            </a:lvl5pPr>
          </a:lstStyle>
          <a:p>
            <a:pPr lvl="0"/>
            <a:r>
              <a:rPr lang="en-US" noProof="0"/>
              <a:t>Edit Master text styles</a:t>
            </a:r>
          </a:p>
        </p:txBody>
      </p:sp>
    </p:spTree>
    <p:extLst>
      <p:ext uri="{BB962C8B-B14F-4D97-AF65-F5344CB8AC3E}">
        <p14:creationId xmlns:p14="http://schemas.microsoft.com/office/powerpoint/2010/main" val="886989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 Title and Su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FABF6-BCBB-4979-A429-A8C53EAF4D16}"/>
              </a:ext>
            </a:extLst>
          </p:cNvPr>
          <p:cNvSpPr>
            <a:spLocks noGrp="1"/>
          </p:cNvSpPr>
          <p:nvPr>
            <p:ph type="title"/>
          </p:nvPr>
        </p:nvSpPr>
        <p:spPr>
          <a:xfrm>
            <a:off x="588781" y="365125"/>
            <a:ext cx="11014435" cy="3616325"/>
          </a:xfrm>
        </p:spPr>
        <p:txBody>
          <a:bodyPr anchor="t" anchorCtr="0"/>
          <a:lstStyle>
            <a:lvl1pPr algn="ctr">
              <a:defRPr/>
            </a:lvl1pPr>
          </a:lstStyle>
          <a:p>
            <a:r>
              <a:rPr lang="en-US" noProof="0"/>
              <a:t>Click to edit Master title style</a:t>
            </a:r>
          </a:p>
        </p:txBody>
      </p:sp>
      <p:sp>
        <p:nvSpPr>
          <p:cNvPr id="3" name="Date Placeholder 2">
            <a:extLst>
              <a:ext uri="{FF2B5EF4-FFF2-40B4-BE49-F238E27FC236}">
                <a16:creationId xmlns:a16="http://schemas.microsoft.com/office/drawing/2014/main" id="{B7940B77-ABE7-4DC7-A608-AB1779437C8C}"/>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
        <p:nvSpPr>
          <p:cNvPr id="4" name="Footer Placeholder 3">
            <a:extLst>
              <a:ext uri="{FF2B5EF4-FFF2-40B4-BE49-F238E27FC236}">
                <a16:creationId xmlns:a16="http://schemas.microsoft.com/office/drawing/2014/main" id="{54FD022E-97C1-4D08-B1C8-18C6109D0F5C}"/>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A0B26426-C17F-4D34-BD4F-CE33FA0E936B}"/>
              </a:ext>
            </a:extLst>
          </p:cNvPr>
          <p:cNvSpPr>
            <a:spLocks noGrp="1"/>
          </p:cNvSpPr>
          <p:nvPr>
            <p:ph type="sldNum" sz="quarter" idx="12"/>
          </p:nvPr>
        </p:nvSpPr>
        <p:spPr/>
        <p:txBody>
          <a:bodyPr/>
          <a:lstStyle/>
          <a:p>
            <a:fld id="{9D164B4E-BB64-4235-AA14-F42088F189EC}" type="slidenum">
              <a:rPr lang="en-US" noProof="0" smtClean="0"/>
              <a:t>‹#›</a:t>
            </a:fld>
            <a:endParaRPr lang="en-US" noProof="0" dirty="0"/>
          </a:p>
        </p:txBody>
      </p:sp>
      <p:sp>
        <p:nvSpPr>
          <p:cNvPr id="9" name="Content Placeholder 8">
            <a:extLst>
              <a:ext uri="{FF2B5EF4-FFF2-40B4-BE49-F238E27FC236}">
                <a16:creationId xmlns:a16="http://schemas.microsoft.com/office/drawing/2014/main" id="{89B21A59-00E0-403F-9E1E-43C43756FD4D}"/>
              </a:ext>
            </a:extLst>
          </p:cNvPr>
          <p:cNvSpPr>
            <a:spLocks noGrp="1"/>
          </p:cNvSpPr>
          <p:nvPr>
            <p:ph sz="quarter" idx="13" hasCustomPrompt="1"/>
          </p:nvPr>
        </p:nvSpPr>
        <p:spPr>
          <a:xfrm>
            <a:off x="1352550" y="6154738"/>
            <a:ext cx="9486900" cy="365125"/>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noProof="0"/>
              <a:t>Edit Master text styles</a:t>
            </a:r>
          </a:p>
        </p:txBody>
      </p:sp>
    </p:spTree>
    <p:extLst>
      <p:ext uri="{BB962C8B-B14F-4D97-AF65-F5344CB8AC3E}">
        <p14:creationId xmlns:p14="http://schemas.microsoft.com/office/powerpoint/2010/main" val="528929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AF8F-58B2-467F-936E-70379C1AF661}"/>
              </a:ext>
            </a:extLst>
          </p:cNvPr>
          <p:cNvSpPr>
            <a:spLocks noGrp="1"/>
          </p:cNvSpPr>
          <p:nvPr>
            <p:ph type="title"/>
          </p:nvPr>
        </p:nvSpPr>
        <p:spPr>
          <a:xfrm>
            <a:off x="838200" y="168241"/>
            <a:ext cx="10515600" cy="3184559"/>
          </a:xfrm>
        </p:spPr>
        <p:txBody>
          <a:bodyPr anchor="t" anchorCtr="0"/>
          <a:lstStyle>
            <a:lvl1pPr algn="ctr">
              <a:defRPr/>
            </a:lvl1pPr>
          </a:lstStyle>
          <a:p>
            <a:r>
              <a:rPr lang="en-US" noProof="0"/>
              <a:t>Click to edit Master title style</a:t>
            </a:r>
          </a:p>
        </p:txBody>
      </p:sp>
      <p:sp>
        <p:nvSpPr>
          <p:cNvPr id="6" name="Content Placeholder 1">
            <a:extLst>
              <a:ext uri="{FF2B5EF4-FFF2-40B4-BE49-F238E27FC236}">
                <a16:creationId xmlns:a16="http://schemas.microsoft.com/office/drawing/2014/main" id="{137D3DA5-DEEF-48AD-9A16-584B27F8F84A}"/>
              </a:ext>
            </a:extLst>
          </p:cNvPr>
          <p:cNvSpPr>
            <a:spLocks noGrp="1"/>
          </p:cNvSpPr>
          <p:nvPr>
            <p:ph idx="1" hasCustomPrompt="1"/>
          </p:nvPr>
        </p:nvSpPr>
        <p:spPr bwMode="white">
          <a:xfrm>
            <a:off x="6286500" y="6264341"/>
            <a:ext cx="5686425" cy="593660"/>
          </a:xfrm>
        </p:spPr>
        <p:txBody>
          <a:bodyPr>
            <a:normAutofit/>
          </a:bodyPr>
          <a:lstStyle>
            <a:lvl1pPr algn="r">
              <a:defRPr/>
            </a:lvl1pPr>
          </a:lstStyle>
          <a:p>
            <a:pPr lvl="0"/>
            <a:r>
              <a:rPr lang="en-US" sz="2000" noProof="0">
                <a:solidFill>
                  <a:schemeClr val="bg1"/>
                </a:solidFill>
              </a:rPr>
              <a:t>Edit Master text styles</a:t>
            </a:r>
          </a:p>
          <a:p>
            <a:pPr lvl="1"/>
            <a:r>
              <a:rPr lang="en-US" sz="2000" noProof="0">
                <a:solidFill>
                  <a:schemeClr val="bg1"/>
                </a:solidFill>
              </a:rPr>
              <a:t>Second level</a:t>
            </a:r>
          </a:p>
        </p:txBody>
      </p:sp>
      <p:sp>
        <p:nvSpPr>
          <p:cNvPr id="3" name="Date Placeholder 2">
            <a:extLst>
              <a:ext uri="{FF2B5EF4-FFF2-40B4-BE49-F238E27FC236}">
                <a16:creationId xmlns:a16="http://schemas.microsoft.com/office/drawing/2014/main" id="{63E7DB53-9696-4FC5-8680-97ED3448C88A}"/>
              </a:ext>
            </a:extLst>
          </p:cNvPr>
          <p:cNvSpPr>
            <a:spLocks noGrp="1"/>
          </p:cNvSpPr>
          <p:nvPr>
            <p:ph type="dt" sz="half" idx="10"/>
          </p:nvPr>
        </p:nvSpPr>
        <p:spPr/>
        <p:txBody>
          <a:bodyPr/>
          <a:lstStyle/>
          <a:p>
            <a:fld id="{9DFC1990-AB65-4FBE-A312-E5143B2D7FBA}" type="datetimeFigureOut">
              <a:rPr lang="en-US" noProof="0" smtClean="0"/>
              <a:t>5/1/23</a:t>
            </a:fld>
            <a:endParaRPr lang="en-US" noProof="0" dirty="0"/>
          </a:p>
        </p:txBody>
      </p:sp>
    </p:spTree>
    <p:extLst>
      <p:ext uri="{BB962C8B-B14F-4D97-AF65-F5344CB8AC3E}">
        <p14:creationId xmlns:p14="http://schemas.microsoft.com/office/powerpoint/2010/main" val="2823242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7392F-E7D2-4A39-807C-4C1FA9A6B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B3A378D9-08E4-41E7-939E-2E0E01EBBC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F042F172-C3C6-4A0C-97B7-CF180AF1F4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1990-AB65-4FBE-A312-E5143B2D7FBA}" type="datetimeFigureOut">
              <a:rPr lang="en-US" noProof="0" smtClean="0"/>
              <a:t>5/1/23</a:t>
            </a:fld>
            <a:endParaRPr lang="en-US" noProof="0" dirty="0"/>
          </a:p>
        </p:txBody>
      </p:sp>
      <p:sp>
        <p:nvSpPr>
          <p:cNvPr id="5" name="Footer Placeholder 4">
            <a:extLst>
              <a:ext uri="{FF2B5EF4-FFF2-40B4-BE49-F238E27FC236}">
                <a16:creationId xmlns:a16="http://schemas.microsoft.com/office/drawing/2014/main" id="{29726816-EA09-41F0-A09E-B1EAD73271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0563D7D-8BF2-4394-9E04-BAABFC04C2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64B4E-BB64-4235-AA14-F42088F189EC}" type="slidenum">
              <a:rPr lang="en-US" noProof="0" smtClean="0"/>
              <a:t>‹#›</a:t>
            </a:fld>
            <a:endParaRPr lang="en-US" noProof="0" dirty="0"/>
          </a:p>
        </p:txBody>
      </p:sp>
    </p:spTree>
    <p:extLst>
      <p:ext uri="{BB962C8B-B14F-4D97-AF65-F5344CB8AC3E}">
        <p14:creationId xmlns:p14="http://schemas.microsoft.com/office/powerpoint/2010/main" val="210731988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innovativelearning.school/"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mailto:nicole@innovateyouth.com" TargetMode="External"/><Relationship Id="rId4" Type="http://schemas.openxmlformats.org/officeDocument/2006/relationships/hyperlink" Target="mailto:Nicole.waicunas@uconn.edu"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notsoformulaic.com/is-your-child-twice-exceptional" TargetMode="Externa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hyperlink" Target="https://notsoformulaic.com/gifted-children-exist-deny/" TargetMode="External"/><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2.xml"/><Relationship Id="rId4" Type="http://schemas.openxmlformats.org/officeDocument/2006/relationships/hyperlink" Target="https://notsoformulaic.com/finding-her-pack-intellectual-peers-and-community-in-a-gifted-childs-life/"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notsoformulaic.com/is-your-child-twice-exceptional" TargetMode="External"/><Relationship Id="rId5" Type="http://schemas.openxmlformats.org/officeDocument/2006/relationships/image" Target="../media/image21.png"/><Relationship Id="rId4" Type="http://schemas.openxmlformats.org/officeDocument/2006/relationships/hyperlink" Target="https://notsoformulaic.com/raise-gifted-child/"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hyperlink" Target="https://pxhere.com/en/photo/970797"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notsoformulaic.com/gentle-gifted-parenting-defusing-tantrums-meltdowns/" TargetMode="External"/><Relationship Id="rId2" Type="http://schemas.openxmlformats.org/officeDocument/2006/relationships/hyperlink" Target="https://notsoformulaic.com/gifted-kids-arent-motivated-cope/" TargetMode="External"/><Relationship Id="rId1" Type="http://schemas.openxmlformats.org/officeDocument/2006/relationships/slideLayout" Target="../slideLayouts/slideLayout8.xml"/><Relationship Id="rId4" Type="http://schemas.openxmlformats.org/officeDocument/2006/relationships/hyperlink" Target="https://notsoformulaic.com/is-your-child-twice-exceptional"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powerbrainrx.com/twice-exceptionalchildren-both-gifted-and-challenged/" TargetMode="External"/><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6.xml"/><Relationship Id="rId1" Type="http://schemas.openxmlformats.org/officeDocument/2006/relationships/video" Target="https://www.youtube.com/embed/YBC3yWtiJgs?feature=oembed"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hyperlink" Target="https://notsoformulaic.com/gifted-children-anxious-cope/" TargetMode="External"/><Relationship Id="rId2" Type="http://schemas.openxmlformats.org/officeDocument/2006/relationships/hyperlink" Target="https://notsoformulaic.com/let-her-lead-choosing-extracurricular-activities-for-your-gifted-child/" TargetMode="External"/><Relationship Id="rId1" Type="http://schemas.openxmlformats.org/officeDocument/2006/relationships/slideLayout" Target="../slideLayouts/slideLayout10.xml"/><Relationship Id="rId4" Type="http://schemas.openxmlformats.org/officeDocument/2006/relationships/hyperlink" Target="https://notsoformulaic.com/is-your-child-twice-exceptiona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notsoformulaic.com/is-your-child-twice-exceptional"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notsoformulaic.com/finding-her-pack-intellectual-peers-and-community-in-a-gifted-childs-lif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www.2enews.com/health-wellness/when-the-world-is-too-much/" TargetMode="External"/><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hyperlink" Target="https://www.2enews.com/health-wellness/when-the-world-is-too-much/" TargetMode="Externa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2enews.com/health-wellness/when-the-world-is-too-much/" TargetMode="External"/><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hyperlink" Target="https://www.2enews.com/health-wellness/when-the-world-is-too-much/" TargetMode="External"/><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shortquotes.cc/motivational-funny-quotes-for-the-day/"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hyperlink" Target="https://www.familyeducation.com/school/coping-giftedness/9-challenges-facing-gifted-children-how-you-can-help?slide=8#fen-gallery" TargetMode="Externa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hyperlink" Target="https://youtu.be/YBC3yWtiJgs" TargetMode="External"/><Relationship Id="rId3" Type="http://schemas.openxmlformats.org/officeDocument/2006/relationships/hyperlink" Target="http://www.hoagiesgifted.org/" TargetMode="External"/><Relationship Id="rId7" Type="http://schemas.openxmlformats.org/officeDocument/2006/relationships/hyperlink" Target="https://gifted.uconn.edu/websites_parents/" TargetMode="External"/><Relationship Id="rId2" Type="http://schemas.openxmlformats.org/officeDocument/2006/relationships/hyperlink" Target="https://notsoformulaic.com/is-your-child-twice-exceptional" TargetMode="External"/><Relationship Id="rId1" Type="http://schemas.openxmlformats.org/officeDocument/2006/relationships/slideLayout" Target="../slideLayouts/slideLayout12.xml"/><Relationship Id="rId6" Type="http://schemas.openxmlformats.org/officeDocument/2006/relationships/hyperlink" Target="https://gifted.uconn.edu/schoolwide-enrichment-model/gifted_underachievers/" TargetMode="External"/><Relationship Id="rId5" Type="http://schemas.openxmlformats.org/officeDocument/2006/relationships/hyperlink" Target="https://www.nagc.org/resources-publications/resources-parents/twice-exceptional-students" TargetMode="External"/><Relationship Id="rId4" Type="http://schemas.openxmlformats.org/officeDocument/2006/relationships/hyperlink" Target="https://www.bridges.edu/"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gifted.uconn.edu/" TargetMode="External"/><Relationship Id="rId2" Type="http://schemas.openxmlformats.org/officeDocument/2006/relationships/hyperlink" Target="mailto:NICOLE.WAICUNAS@UCONN.EDU"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eep breath picture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6" y="-933450"/>
            <a:ext cx="12344396"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a:solidFill>
                  <a:schemeClr val="bg1"/>
                </a:solidFill>
              </a:rPr>
              <a:t>Take a moment</a:t>
            </a:r>
          </a:p>
        </p:txBody>
      </p:sp>
    </p:spTree>
    <p:extLst>
      <p:ext uri="{BB962C8B-B14F-4D97-AF65-F5344CB8AC3E}">
        <p14:creationId xmlns:p14="http://schemas.microsoft.com/office/powerpoint/2010/main" val="359383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104" y="272474"/>
            <a:ext cx="10416494" cy="1095271"/>
          </a:xfrm>
        </p:spPr>
        <p:txBody>
          <a:bodyPr>
            <a:normAutofit fontScale="90000"/>
          </a:bodyPr>
          <a:lstStyle/>
          <a:p>
            <a:pPr algn="ctr"/>
            <a:r>
              <a:rPr lang="en-US" dirty="0"/>
              <a:t>Social and Emotional Characteristics of Gifted Children</a:t>
            </a:r>
          </a:p>
        </p:txBody>
      </p:sp>
      <p:sp>
        <p:nvSpPr>
          <p:cNvPr id="3" name="Content Placeholder 2"/>
          <p:cNvSpPr>
            <a:spLocks noGrp="1"/>
          </p:cNvSpPr>
          <p:nvPr>
            <p:ph sz="half" idx="1"/>
          </p:nvPr>
        </p:nvSpPr>
        <p:spPr>
          <a:xfrm>
            <a:off x="455830" y="1594717"/>
            <a:ext cx="4838654" cy="5144756"/>
          </a:xfrm>
        </p:spPr>
        <p:txBody>
          <a:bodyPr>
            <a:normAutofit lnSpcReduction="10000"/>
          </a:bodyPr>
          <a:lstStyle/>
          <a:p>
            <a:r>
              <a:rPr lang="en-US" sz="2000" dirty="0"/>
              <a:t>Perceptiveness</a:t>
            </a:r>
          </a:p>
          <a:p>
            <a:r>
              <a:rPr lang="en-US" sz="2000" dirty="0"/>
              <a:t>High involvement and preoccupation; need to understand</a:t>
            </a:r>
          </a:p>
          <a:p>
            <a:r>
              <a:rPr lang="en-US" sz="2000" dirty="0"/>
              <a:t>Heightened sensitivity</a:t>
            </a:r>
          </a:p>
          <a:p>
            <a:r>
              <a:rPr lang="en-US" sz="2000" dirty="0"/>
              <a:t>Perfectionism and need for precision</a:t>
            </a:r>
          </a:p>
          <a:p>
            <a:r>
              <a:rPr lang="en-US" sz="2000" dirty="0"/>
              <a:t>Uneven intellectual abilities, even above-average abilities experienced as deficits</a:t>
            </a:r>
          </a:p>
          <a:p>
            <a:r>
              <a:rPr lang="en-US" sz="2000" dirty="0"/>
              <a:t>Asynchronous development of physical, intellectual, social, emotional aspects</a:t>
            </a:r>
          </a:p>
          <a:p>
            <a:r>
              <a:rPr lang="en-US" sz="2000" dirty="0"/>
              <a:t>Emotional intensity</a:t>
            </a:r>
          </a:p>
          <a:p>
            <a:r>
              <a:rPr lang="en-US" sz="2000" dirty="0"/>
              <a:t>Anxiety caused by advanced knowledge</a:t>
            </a:r>
          </a:p>
          <a:p>
            <a:pPr marL="0" indent="0">
              <a:buNone/>
            </a:pPr>
            <a:endParaRPr lang="en-US" dirty="0"/>
          </a:p>
        </p:txBody>
      </p:sp>
      <p:sp>
        <p:nvSpPr>
          <p:cNvPr id="4" name="Content Placeholder 3"/>
          <p:cNvSpPr>
            <a:spLocks noGrp="1"/>
          </p:cNvSpPr>
          <p:nvPr>
            <p:ph sz="half" idx="2"/>
          </p:nvPr>
        </p:nvSpPr>
        <p:spPr>
          <a:xfrm>
            <a:off x="6416703" y="1594717"/>
            <a:ext cx="5058113" cy="5144756"/>
          </a:xfrm>
        </p:spPr>
        <p:txBody>
          <a:bodyPr>
            <a:normAutofit lnSpcReduction="10000"/>
          </a:bodyPr>
          <a:lstStyle/>
          <a:p>
            <a:r>
              <a:rPr lang="en-US" sz="2000" dirty="0"/>
              <a:t>Need for mental stimulation</a:t>
            </a:r>
          </a:p>
          <a:p>
            <a:r>
              <a:rPr lang="en-US" sz="2000" dirty="0"/>
              <a:t>Entelechy – a desire to become all one is capable of being</a:t>
            </a:r>
          </a:p>
          <a:p>
            <a:r>
              <a:rPr lang="en-US" sz="2000" dirty="0"/>
              <a:t>Nonconformity and questioning of authority</a:t>
            </a:r>
          </a:p>
          <a:p>
            <a:r>
              <a:rPr lang="en-US" sz="2000" dirty="0"/>
              <a:t>Excitability and over-excitability</a:t>
            </a:r>
          </a:p>
          <a:p>
            <a:r>
              <a:rPr lang="en-US" sz="2000" dirty="0"/>
              <a:t>Tendency toward introversion and internalized locus of control</a:t>
            </a:r>
          </a:p>
          <a:p>
            <a:r>
              <a:rPr lang="en-US" sz="2000" dirty="0"/>
              <a:t>Multi-potentiality:  the ability to succeed in any of several domains, requiring difficult choices</a:t>
            </a:r>
          </a:p>
          <a:p>
            <a:r>
              <a:rPr lang="en-US" sz="2000" dirty="0"/>
              <a:t>Feelings and early awareness of being different</a:t>
            </a:r>
          </a:p>
          <a:p>
            <a:r>
              <a:rPr lang="en-US" sz="2000" dirty="0"/>
              <a:t>Tendency toward self-doubt (Neihart, et. al. 253).</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5507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4" y="125513"/>
            <a:ext cx="11770821" cy="581069"/>
          </a:xfrm>
        </p:spPr>
        <p:txBody>
          <a:bodyPr>
            <a:normAutofit fontScale="90000"/>
          </a:bodyPr>
          <a:lstStyle/>
          <a:p>
            <a:r>
              <a:rPr lang="en-US" sz="2400" dirty="0"/>
              <a:t>From </a:t>
            </a:r>
            <a:r>
              <a:rPr lang="en-US" sz="2400" u="sng" dirty="0"/>
              <a:t>Differentiating Instruction in the Regular Classroom</a:t>
            </a:r>
            <a:r>
              <a:rPr lang="en-US" sz="2400" dirty="0"/>
              <a:t>. Diane Heacox, Ed. D. </a:t>
            </a:r>
          </a:p>
        </p:txBody>
      </p:sp>
      <p:sp>
        <p:nvSpPr>
          <p:cNvPr id="3" name="Text Placeholder 2"/>
          <p:cNvSpPr>
            <a:spLocks noGrp="1"/>
          </p:cNvSpPr>
          <p:nvPr>
            <p:ph type="body" idx="1"/>
          </p:nvPr>
        </p:nvSpPr>
        <p:spPr>
          <a:xfrm>
            <a:off x="1738991" y="816967"/>
            <a:ext cx="3087269" cy="369887"/>
          </a:xfrm>
        </p:spPr>
        <p:txBody>
          <a:bodyPr>
            <a:normAutofit fontScale="92500" lnSpcReduction="10000"/>
          </a:bodyPr>
          <a:lstStyle/>
          <a:p>
            <a:r>
              <a:rPr lang="en-US" b="1" u="sng" dirty="0">
                <a:solidFill>
                  <a:schemeClr val="accent1">
                    <a:lumMod val="50000"/>
                  </a:schemeClr>
                </a:solidFill>
              </a:rPr>
              <a:t>A High Achiever</a:t>
            </a:r>
          </a:p>
        </p:txBody>
      </p:sp>
      <p:sp>
        <p:nvSpPr>
          <p:cNvPr id="4" name="Content Placeholder 3"/>
          <p:cNvSpPr>
            <a:spLocks noGrp="1"/>
          </p:cNvSpPr>
          <p:nvPr>
            <p:ph sz="half" idx="2"/>
          </p:nvPr>
        </p:nvSpPr>
        <p:spPr>
          <a:xfrm>
            <a:off x="594180" y="1259349"/>
            <a:ext cx="5037878" cy="5598651"/>
          </a:xfrm>
        </p:spPr>
        <p:txBody>
          <a:bodyPr>
            <a:normAutofit fontScale="92500" lnSpcReduction="10000"/>
          </a:bodyPr>
          <a:lstStyle/>
          <a:p>
            <a:r>
              <a:rPr lang="en-US" sz="1800" dirty="0"/>
              <a:t>Knows the answers</a:t>
            </a:r>
          </a:p>
          <a:p>
            <a:r>
              <a:rPr lang="en-US" sz="1800" dirty="0"/>
              <a:t>Is interested</a:t>
            </a:r>
          </a:p>
          <a:p>
            <a:r>
              <a:rPr lang="en-US" sz="1800" dirty="0"/>
              <a:t>Has good ideas</a:t>
            </a:r>
          </a:p>
          <a:p>
            <a:r>
              <a:rPr lang="en-US" sz="1800" dirty="0"/>
              <a:t>Works hard</a:t>
            </a:r>
          </a:p>
          <a:p>
            <a:r>
              <a:rPr lang="en-US" sz="1800" dirty="0"/>
              <a:t>Commits time and effort to learning</a:t>
            </a:r>
          </a:p>
          <a:p>
            <a:r>
              <a:rPr lang="en-US" sz="1800" dirty="0"/>
              <a:t>Answers questions</a:t>
            </a:r>
          </a:p>
          <a:p>
            <a:r>
              <a:rPr lang="en-US" sz="1800" dirty="0"/>
              <a:t>Absorbs information</a:t>
            </a:r>
          </a:p>
          <a:p>
            <a:r>
              <a:rPr lang="en-US" sz="1800" dirty="0"/>
              <a:t>Copies and responds accurately</a:t>
            </a:r>
          </a:p>
          <a:p>
            <a:r>
              <a:rPr lang="en-US" sz="1800" dirty="0"/>
              <a:t>Is a top student</a:t>
            </a:r>
          </a:p>
          <a:p>
            <a:r>
              <a:rPr lang="en-US" sz="1800" dirty="0"/>
              <a:t>Understands ideas</a:t>
            </a:r>
          </a:p>
          <a:p>
            <a:r>
              <a:rPr lang="en-US" sz="1800" dirty="0"/>
              <a:t>Grasps meanings</a:t>
            </a:r>
          </a:p>
          <a:p>
            <a:r>
              <a:rPr lang="en-US" sz="1800" dirty="0"/>
              <a:t>Completes assignments</a:t>
            </a:r>
          </a:p>
          <a:p>
            <a:r>
              <a:rPr lang="en-US" sz="1800" dirty="0"/>
              <a:t>Is receptive</a:t>
            </a:r>
          </a:p>
          <a:p>
            <a:r>
              <a:rPr lang="en-US" sz="1800" dirty="0"/>
              <a:t>Listens with interest</a:t>
            </a:r>
          </a:p>
          <a:p>
            <a:r>
              <a:rPr lang="en-US" sz="1800" dirty="0"/>
              <a:t>Prefers sequential presentation of info.</a:t>
            </a:r>
          </a:p>
          <a:p>
            <a:r>
              <a:rPr lang="en-US" sz="1800" dirty="0"/>
              <a:t>Is pleased with his/her own learning</a:t>
            </a:r>
          </a:p>
        </p:txBody>
      </p:sp>
      <p:sp>
        <p:nvSpPr>
          <p:cNvPr id="5" name="Text Placeholder 4"/>
          <p:cNvSpPr>
            <a:spLocks noGrp="1"/>
          </p:cNvSpPr>
          <p:nvPr>
            <p:ph type="body" sz="quarter" idx="3"/>
          </p:nvPr>
        </p:nvSpPr>
        <p:spPr>
          <a:xfrm>
            <a:off x="7674291" y="773083"/>
            <a:ext cx="2795117" cy="369887"/>
          </a:xfrm>
        </p:spPr>
        <p:txBody>
          <a:bodyPr>
            <a:normAutofit fontScale="92500" lnSpcReduction="10000"/>
          </a:bodyPr>
          <a:lstStyle/>
          <a:p>
            <a:r>
              <a:rPr lang="en-US" b="1" u="sng" dirty="0">
                <a:solidFill>
                  <a:schemeClr val="accent1">
                    <a:lumMod val="50000"/>
                  </a:schemeClr>
                </a:solidFill>
              </a:rPr>
              <a:t>A Gifted Learner</a:t>
            </a:r>
          </a:p>
        </p:txBody>
      </p:sp>
      <p:sp>
        <p:nvSpPr>
          <p:cNvPr id="6" name="Content Placeholder 5"/>
          <p:cNvSpPr>
            <a:spLocks noGrp="1"/>
          </p:cNvSpPr>
          <p:nvPr>
            <p:ph sz="quarter" idx="4"/>
          </p:nvPr>
        </p:nvSpPr>
        <p:spPr>
          <a:xfrm>
            <a:off x="6132258" y="1142970"/>
            <a:ext cx="5194012" cy="5715030"/>
          </a:xfrm>
        </p:spPr>
        <p:txBody>
          <a:bodyPr>
            <a:normAutofit fontScale="92500" lnSpcReduction="10000"/>
          </a:bodyPr>
          <a:lstStyle/>
          <a:p>
            <a:r>
              <a:rPr lang="en-US" sz="1700" dirty="0"/>
              <a:t>Asks the questions</a:t>
            </a:r>
          </a:p>
          <a:p>
            <a:r>
              <a:rPr lang="en-US" sz="1700" dirty="0"/>
              <a:t>Is highly curious</a:t>
            </a:r>
          </a:p>
          <a:p>
            <a:r>
              <a:rPr lang="en-US" sz="1700" dirty="0"/>
              <a:t>Has original ideas</a:t>
            </a:r>
          </a:p>
          <a:p>
            <a:r>
              <a:rPr lang="en-US" sz="1700" dirty="0"/>
              <a:t>Performs with ease</a:t>
            </a:r>
          </a:p>
          <a:p>
            <a:r>
              <a:rPr lang="en-US" sz="1700" dirty="0"/>
              <a:t>May need less time to excel</a:t>
            </a:r>
          </a:p>
          <a:p>
            <a:r>
              <a:rPr lang="en-US" sz="1700" dirty="0"/>
              <a:t>Responds with detailed and unique perspectives</a:t>
            </a:r>
          </a:p>
          <a:p>
            <a:r>
              <a:rPr lang="en-US" sz="1700" dirty="0"/>
              <a:t>Manipulates information</a:t>
            </a:r>
          </a:p>
          <a:p>
            <a:r>
              <a:rPr lang="en-US" sz="1700" dirty="0"/>
              <a:t>Creates new and original products</a:t>
            </a:r>
          </a:p>
          <a:p>
            <a:r>
              <a:rPr lang="en-US" sz="1700" dirty="0"/>
              <a:t>Is beyond his or her age peers</a:t>
            </a:r>
          </a:p>
          <a:p>
            <a:r>
              <a:rPr lang="en-US" sz="1700" dirty="0"/>
              <a:t>Constructs abstractions</a:t>
            </a:r>
          </a:p>
          <a:p>
            <a:r>
              <a:rPr lang="en-US" sz="1700" dirty="0"/>
              <a:t>Draws inferences</a:t>
            </a:r>
          </a:p>
          <a:p>
            <a:r>
              <a:rPr lang="en-US" sz="1700" dirty="0"/>
              <a:t>Initiates projects</a:t>
            </a:r>
          </a:p>
          <a:p>
            <a:r>
              <a:rPr lang="en-US" sz="1700" dirty="0"/>
              <a:t>Is intense</a:t>
            </a:r>
          </a:p>
          <a:p>
            <a:r>
              <a:rPr lang="en-US" sz="1700" dirty="0"/>
              <a:t>Shows strong feelings, opinions, perspectives</a:t>
            </a:r>
          </a:p>
          <a:p>
            <a:r>
              <a:rPr lang="en-US" sz="1700" dirty="0"/>
              <a:t>Thrives on complexity</a:t>
            </a:r>
          </a:p>
        </p:txBody>
      </p:sp>
    </p:spTree>
    <p:extLst>
      <p:ext uri="{BB962C8B-B14F-4D97-AF65-F5344CB8AC3E}">
        <p14:creationId xmlns:p14="http://schemas.microsoft.com/office/powerpoint/2010/main" val="2549998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188C-214C-E34F-9690-AD27DC5DC36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28304E3-D0F0-06F0-170E-E26FF0799F2A}"/>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1381FA35-86F2-A888-D134-EB9ED1947EAA}"/>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63F404B3-2220-F444-1B7D-BC79BBEF15D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2485C22C-32FC-9B0E-FB1E-822743DB64E6}"/>
              </a:ext>
            </a:extLst>
          </p:cNvPr>
          <p:cNvSpPr>
            <a:spLocks noGrp="1"/>
          </p:cNvSpPr>
          <p:nvPr>
            <p:ph sz="quarter" idx="4"/>
          </p:nvPr>
        </p:nvSpPr>
        <p:spPr/>
        <p:txBody>
          <a:bodyPr/>
          <a:lstStyle/>
          <a:p>
            <a:endParaRPr lang="en-US"/>
          </a:p>
        </p:txBody>
      </p:sp>
    </p:spTree>
    <p:extLst>
      <p:ext uri="{BB962C8B-B14F-4D97-AF65-F5344CB8AC3E}">
        <p14:creationId xmlns:p14="http://schemas.microsoft.com/office/powerpoint/2010/main" val="3055085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FAF60-C5A1-3FAF-9CB8-0B90D7CD00DF}"/>
              </a:ext>
            </a:extLst>
          </p:cNvPr>
          <p:cNvSpPr>
            <a:spLocks noGrp="1"/>
          </p:cNvSpPr>
          <p:nvPr>
            <p:ph type="title"/>
          </p:nvPr>
        </p:nvSpPr>
        <p:spPr>
          <a:xfrm>
            <a:off x="838200" y="365125"/>
            <a:ext cx="10515600" cy="1325563"/>
          </a:xfrm>
        </p:spPr>
        <p:txBody>
          <a:bodyPr anchor="ctr">
            <a:normAutofit/>
          </a:bodyPr>
          <a:lstStyle/>
          <a:p>
            <a:r>
              <a:rPr lang="en-US" dirty="0"/>
              <a:t>Underachievement: “I don’t know”</a:t>
            </a:r>
          </a:p>
        </p:txBody>
      </p:sp>
      <p:graphicFrame>
        <p:nvGraphicFramePr>
          <p:cNvPr id="5" name="Content Placeholder 2">
            <a:extLst>
              <a:ext uri="{FF2B5EF4-FFF2-40B4-BE49-F238E27FC236}">
                <a16:creationId xmlns:a16="http://schemas.microsoft.com/office/drawing/2014/main" id="{90DC6F87-8442-5CB5-3256-FA9F6F347BE2}"/>
              </a:ext>
            </a:extLst>
          </p:cNvPr>
          <p:cNvGraphicFramePr>
            <a:graphicFrameLocks noGrp="1"/>
          </p:cNvGraphicFramePr>
          <p:nvPr>
            <p:ph idx="1"/>
            <p:extLst>
              <p:ext uri="{D42A27DB-BD31-4B8C-83A1-F6EECF244321}">
                <p14:modId xmlns:p14="http://schemas.microsoft.com/office/powerpoint/2010/main" val="2594802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8228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3504"/>
            <a:ext cx="2432304" cy="1645920"/>
          </a:xfrm>
        </p:spPr>
        <p:txBody>
          <a:bodyPr anchor="b">
            <a:normAutofit/>
          </a:bodyPr>
          <a:lstStyle/>
          <a:p>
            <a:r>
              <a:rPr lang="en-US" sz="2000"/>
              <a:t>Gifted Underachievers:</a:t>
            </a:r>
          </a:p>
        </p:txBody>
      </p:sp>
      <p:pic>
        <p:nvPicPr>
          <p:cNvPr id="5" name="Picture 4" descr="Toy plastic numbers">
            <a:extLst>
              <a:ext uri="{FF2B5EF4-FFF2-40B4-BE49-F238E27FC236}">
                <a16:creationId xmlns:a16="http://schemas.microsoft.com/office/drawing/2014/main" id="{2A16687A-0A49-3BD9-12BC-95470D85B8E0}"/>
              </a:ext>
            </a:extLst>
          </p:cNvPr>
          <p:cNvPicPr>
            <a:picLocks noChangeAspect="1"/>
          </p:cNvPicPr>
          <p:nvPr/>
        </p:nvPicPr>
        <p:blipFill rotWithShape="1">
          <a:blip r:embed="rId2"/>
          <a:srcRect l="2308" r="8470" b="2"/>
          <a:stretch/>
        </p:blipFill>
        <p:spPr>
          <a:xfrm>
            <a:off x="228599" y="237744"/>
            <a:ext cx="8531352" cy="6382512"/>
          </a:xfrm>
          <a:prstGeom prst="rect">
            <a:avLst/>
          </a:prstGeom>
          <a:noFill/>
          <a:ln>
            <a:noFill/>
          </a:ln>
        </p:spPr>
      </p:pic>
      <p:sp>
        <p:nvSpPr>
          <p:cNvPr id="3" name="Content Placeholder 2"/>
          <p:cNvSpPr>
            <a:spLocks noGrp="1"/>
          </p:cNvSpPr>
          <p:nvPr>
            <p:ph type="body" sz="half" idx="2"/>
          </p:nvPr>
        </p:nvSpPr>
        <p:spPr>
          <a:xfrm>
            <a:off x="9296400" y="2286000"/>
            <a:ext cx="2432304" cy="3502152"/>
          </a:xfrm>
        </p:spPr>
        <p:txBody>
          <a:bodyPr>
            <a:normAutofit/>
          </a:bodyPr>
          <a:lstStyle/>
          <a:p>
            <a:r>
              <a:rPr lang="en-US" sz="1100"/>
              <a:t>Have a low self-concept</a:t>
            </a:r>
          </a:p>
          <a:p>
            <a:r>
              <a:rPr lang="en-US" sz="1100"/>
              <a:t>Lack motivation and interest in school assignments and activities</a:t>
            </a:r>
          </a:p>
          <a:p>
            <a:r>
              <a:rPr lang="en-US" sz="1100"/>
              <a:t>Have poor study habits</a:t>
            </a:r>
          </a:p>
          <a:p>
            <a:r>
              <a:rPr lang="en-US" sz="1100"/>
              <a:t>Lack social maturity</a:t>
            </a:r>
          </a:p>
          <a:p>
            <a:r>
              <a:rPr lang="en-US" sz="1100"/>
              <a:t>However, the reasons for underachievement differ from child to child</a:t>
            </a:r>
          </a:p>
          <a:p>
            <a:pPr lvl="1"/>
            <a:r>
              <a:rPr lang="en-US" sz="1100" i="1">
                <a:solidFill>
                  <a:srgbClr val="FFFFFF"/>
                </a:solidFill>
              </a:rPr>
              <a:t>As a result, the manner in which the underachievement is addressed must be aligned with the needs of the child who is underachieving</a:t>
            </a:r>
          </a:p>
          <a:p>
            <a:endParaRPr lang="en-US" sz="1100"/>
          </a:p>
          <a:p>
            <a:pPr marL="0" indent="0">
              <a:buNone/>
            </a:pPr>
            <a:endParaRPr lang="en-US" sz="1100"/>
          </a:p>
        </p:txBody>
      </p:sp>
    </p:spTree>
    <p:extLst>
      <p:ext uri="{BB962C8B-B14F-4D97-AF65-F5344CB8AC3E}">
        <p14:creationId xmlns:p14="http://schemas.microsoft.com/office/powerpoint/2010/main" val="3201374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a:t>Some Possible Causes of Underachievement:</a:t>
            </a:r>
            <a:endParaRPr lang="en-US" dirty="0"/>
          </a:p>
        </p:txBody>
      </p:sp>
      <p:graphicFrame>
        <p:nvGraphicFramePr>
          <p:cNvPr id="11" name="Content Placeholder 2">
            <a:extLst>
              <a:ext uri="{FF2B5EF4-FFF2-40B4-BE49-F238E27FC236}">
                <a16:creationId xmlns:a16="http://schemas.microsoft.com/office/drawing/2014/main" id="{86C1482D-98AB-35EC-CAA8-EBAB9C49DF48}"/>
              </a:ext>
            </a:extLst>
          </p:cNvPr>
          <p:cNvGraphicFramePr>
            <a:graphicFrameLocks noGrp="1"/>
          </p:cNvGraphicFramePr>
          <p:nvPr>
            <p:ph idx="1"/>
            <p:extLst>
              <p:ext uri="{D42A27DB-BD31-4B8C-83A1-F6EECF244321}">
                <p14:modId xmlns:p14="http://schemas.microsoft.com/office/powerpoint/2010/main" val="5186006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770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988" y="433278"/>
            <a:ext cx="10039559" cy="698504"/>
          </a:xfrm>
        </p:spPr>
        <p:txBody>
          <a:bodyPr>
            <a:normAutofit fontScale="90000"/>
          </a:bodyPr>
          <a:lstStyle/>
          <a:p>
            <a:r>
              <a:rPr lang="en-US" dirty="0"/>
              <a:t>Potential Social and Emotional Challenges</a:t>
            </a:r>
          </a:p>
        </p:txBody>
      </p:sp>
      <p:sp>
        <p:nvSpPr>
          <p:cNvPr id="3" name="Content Placeholder 2"/>
          <p:cNvSpPr>
            <a:spLocks noGrp="1"/>
          </p:cNvSpPr>
          <p:nvPr>
            <p:ph idx="1"/>
          </p:nvPr>
        </p:nvSpPr>
        <p:spPr>
          <a:xfrm>
            <a:off x="437322" y="1322614"/>
            <a:ext cx="11400892" cy="5298621"/>
          </a:xfrm>
        </p:spPr>
        <p:txBody>
          <a:bodyPr>
            <a:normAutofit/>
          </a:bodyPr>
          <a:lstStyle/>
          <a:p>
            <a:r>
              <a:rPr lang="en-US" sz="2000" dirty="0"/>
              <a:t>High involvement and preoccupation; a need to understand</a:t>
            </a:r>
          </a:p>
          <a:p>
            <a:r>
              <a:rPr lang="en-US" sz="2000" dirty="0"/>
              <a:t>Heightened sensitivity</a:t>
            </a:r>
          </a:p>
          <a:p>
            <a:r>
              <a:rPr lang="en-US" sz="2000" dirty="0"/>
              <a:t>Perfectionism and need for precision</a:t>
            </a:r>
          </a:p>
          <a:p>
            <a:r>
              <a:rPr lang="en-US" sz="2000" dirty="0"/>
              <a:t>Asynchronous development</a:t>
            </a:r>
          </a:p>
          <a:p>
            <a:pPr lvl="1"/>
            <a:r>
              <a:rPr lang="en-US" sz="2400" u="sng" dirty="0">
                <a:solidFill>
                  <a:schemeClr val="accent1">
                    <a:lumMod val="50000"/>
                  </a:schemeClr>
                </a:solidFill>
              </a:rPr>
              <a:t>Asynchronous development </a:t>
            </a:r>
            <a:r>
              <a:rPr lang="en-US" sz="1800" dirty="0"/>
              <a:t>refers to uneven intellectual, physical, and emotional development. In average children, intellectual, physical, and emotional development progress at about the same rate. That is, the development is in "sync." An average three-year-old has the intellectual and physical abilities as well as the emotional maturity most other three-year-olds have. However, in gifted children, the development of those areas is out of "sync." They do not progress at the same rate.</a:t>
            </a:r>
          </a:p>
          <a:p>
            <a:r>
              <a:rPr lang="en-US" sz="2000" dirty="0"/>
              <a:t>Feelings and early awareness of being different</a:t>
            </a:r>
          </a:p>
          <a:p>
            <a:r>
              <a:rPr lang="en-US" sz="2000" dirty="0"/>
              <a:t>Need for mental stimulation</a:t>
            </a:r>
          </a:p>
          <a:p>
            <a:r>
              <a:rPr lang="en-US" sz="2000" dirty="0"/>
              <a:t>Emotional intensity</a:t>
            </a:r>
          </a:p>
          <a:p>
            <a:r>
              <a:rPr lang="en-US" sz="2000" dirty="0"/>
              <a:t>AND MORE!!!</a:t>
            </a:r>
          </a:p>
        </p:txBody>
      </p:sp>
    </p:spTree>
    <p:extLst>
      <p:ext uri="{BB962C8B-B14F-4D97-AF65-F5344CB8AC3E}">
        <p14:creationId xmlns:p14="http://schemas.microsoft.com/office/powerpoint/2010/main" val="287876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a:t>Some Possible Solutions to Underachievement?  </a:t>
            </a:r>
            <a:r>
              <a:rPr lang="en-US" b="1" i="1"/>
              <a:t>YES!</a:t>
            </a:r>
          </a:p>
        </p:txBody>
      </p:sp>
      <p:graphicFrame>
        <p:nvGraphicFramePr>
          <p:cNvPr id="9" name="Content Placeholder 2">
            <a:extLst>
              <a:ext uri="{FF2B5EF4-FFF2-40B4-BE49-F238E27FC236}">
                <a16:creationId xmlns:a16="http://schemas.microsoft.com/office/drawing/2014/main" id="{1E541253-3EC3-679C-5971-FD8EDCE8A8D2}"/>
              </a:ext>
            </a:extLst>
          </p:cNvPr>
          <p:cNvGraphicFramePr>
            <a:graphicFrameLocks noGrp="1"/>
          </p:cNvGraphicFramePr>
          <p:nvPr>
            <p:ph idx="1"/>
            <p:extLst>
              <p:ext uri="{D42A27DB-BD31-4B8C-83A1-F6EECF244321}">
                <p14:modId xmlns:p14="http://schemas.microsoft.com/office/powerpoint/2010/main" val="32856393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9855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“Fitting In”</a:t>
            </a:r>
          </a:p>
        </p:txBody>
      </p:sp>
      <p:sp>
        <p:nvSpPr>
          <p:cNvPr id="3" name="Content Placeholder 2"/>
          <p:cNvSpPr>
            <a:spLocks noGrp="1"/>
          </p:cNvSpPr>
          <p:nvPr>
            <p:ph idx="1"/>
          </p:nvPr>
        </p:nvSpPr>
        <p:spPr>
          <a:xfrm>
            <a:off x="405517" y="2586824"/>
            <a:ext cx="11457829" cy="3777622"/>
          </a:xfrm>
        </p:spPr>
        <p:txBody>
          <a:bodyPr>
            <a:normAutofit/>
          </a:bodyPr>
          <a:lstStyle/>
          <a:p>
            <a:pPr marL="0" indent="0">
              <a:buNone/>
            </a:pPr>
            <a:r>
              <a:rPr lang="en-US" sz="2400" dirty="0"/>
              <a:t>According to Kevin J. O’Connor, Ed.M.:</a:t>
            </a:r>
          </a:p>
          <a:p>
            <a:pPr marL="0" indent="0" algn="ctr">
              <a:buNone/>
            </a:pPr>
            <a:r>
              <a:rPr lang="en-US" sz="2400" i="1" dirty="0"/>
              <a:t>“Many gifted children experience high levels of intensity and sensitivity and may appear at odds with their peers.  They may question their ‘normality’ or have it questioned by parents and teachers.  Piechowski (1997) has suggested that this line of inquiry may extend into adulthood, as many gifted adults feel the same pressure to be ‘normal’ and continue to question their potential, possibilities, and personality ideal” (Neihart, et. al. 51).</a:t>
            </a:r>
          </a:p>
        </p:txBody>
      </p:sp>
    </p:spTree>
    <p:extLst>
      <p:ext uri="{BB962C8B-B14F-4D97-AF65-F5344CB8AC3E}">
        <p14:creationId xmlns:p14="http://schemas.microsoft.com/office/powerpoint/2010/main" val="3641663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a:t>Ian and Dinosaurs</a:t>
            </a:r>
          </a:p>
        </p:txBody>
      </p:sp>
      <p:sp>
        <p:nvSpPr>
          <p:cNvPr id="3" name="Content Placeholder 2"/>
          <p:cNvSpPr>
            <a:spLocks noGrp="1"/>
          </p:cNvSpPr>
          <p:nvPr>
            <p:ph sz="half" idx="1"/>
          </p:nvPr>
        </p:nvSpPr>
        <p:spPr>
          <a:xfrm>
            <a:off x="1066800" y="2103120"/>
            <a:ext cx="4754880" cy="3749040"/>
          </a:xfrm>
        </p:spPr>
        <p:txBody>
          <a:bodyPr>
            <a:normAutofit/>
          </a:bodyPr>
          <a:lstStyle/>
          <a:p>
            <a:r>
              <a:rPr lang="en-US" sz="1300"/>
              <a:t>Ian, age six, with an IQ over 200, loves dinosaurs and has extensive knowledge of them and paleontology in general. Many peers of all ages also like dinosaurs, but it is rare for Ian to find someone with whom to discuss his interests because age peers know too little and older children still know too little and are uninterested in the theories which Ian is investigating. In fact, they think he is rather a show off because he keeps correcting them. Ian finds he must keep his interest for knowledgeable adults. Ian never quite feels he has a true friend because no one really shares his interests</a:t>
            </a:r>
          </a:p>
          <a:p>
            <a:r>
              <a:rPr lang="en-US" sz="1300" b="1" err="1"/>
              <a:t>Lovecky</a:t>
            </a:r>
            <a:r>
              <a:rPr lang="en-US" sz="1300" b="1"/>
              <a:t>, D. V.</a:t>
            </a:r>
            <a:r>
              <a:rPr lang="en-US" sz="1300"/>
              <a:t> </a:t>
            </a:r>
            <a:br>
              <a:rPr lang="en-US" sz="1300"/>
            </a:br>
            <a:r>
              <a:rPr lang="en-US" sz="1300" b="1"/>
              <a:t>Counseling and Guidance Newsletter</a:t>
            </a:r>
            <a:r>
              <a:rPr lang="en-US" sz="1300"/>
              <a:t> </a:t>
            </a:r>
            <a:br>
              <a:rPr lang="en-US" sz="1300"/>
            </a:br>
            <a:r>
              <a:rPr lang="en-US" sz="1300" b="1"/>
              <a:t>National Association for Gifted Children (NAGC)</a:t>
            </a:r>
            <a:r>
              <a:rPr lang="en-US" sz="1300"/>
              <a:t> </a:t>
            </a:r>
            <a:br>
              <a:rPr lang="en-US" sz="1300"/>
            </a:br>
            <a:r>
              <a:rPr lang="en-US" sz="1300" b="1"/>
              <a:t>Vol. 5, No. 3, pp. 2, 6 and 7</a:t>
            </a:r>
            <a:r>
              <a:rPr lang="en-US" sz="1300"/>
              <a:t> </a:t>
            </a:r>
            <a:br>
              <a:rPr lang="en-US" sz="1300"/>
            </a:br>
            <a:r>
              <a:rPr lang="en-US" sz="1300" b="1"/>
              <a:t>1995</a:t>
            </a:r>
            <a:r>
              <a:rPr lang="en-US" sz="1300"/>
              <a:t> </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960" r="4" b="16383"/>
          <a:stretch/>
        </p:blipFill>
        <p:spPr>
          <a:xfrm>
            <a:off x="6370320" y="2103120"/>
            <a:ext cx="4754880" cy="3749040"/>
          </a:xfrm>
          <a:prstGeom prst="rect">
            <a:avLst/>
          </a:prstGeom>
          <a:noFill/>
        </p:spPr>
      </p:pic>
    </p:spTree>
    <p:extLst>
      <p:ext uri="{BB962C8B-B14F-4D97-AF65-F5344CB8AC3E}">
        <p14:creationId xmlns:p14="http://schemas.microsoft.com/office/powerpoint/2010/main" val="1024766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yers of white silk in the background">
            <a:extLst>
              <a:ext uri="{FF2B5EF4-FFF2-40B4-BE49-F238E27FC236}">
                <a16:creationId xmlns:a16="http://schemas.microsoft.com/office/drawing/2014/main" id="{F64AC3CD-1328-415A-B204-EEA3F73A9CB1}"/>
              </a:ext>
            </a:extLst>
          </p:cNvPr>
          <p:cNvPicPr>
            <a:picLocks noChangeAspect="1"/>
          </p:cNvPicPr>
          <p:nvPr/>
        </p:nvPicPr>
        <p:blipFill rotWithShape="1">
          <a:blip r:embed="rId2">
            <a:alphaModFix amt="50000"/>
          </a:blip>
          <a:srcRect b="15730"/>
          <a:stretch/>
        </p:blipFill>
        <p:spPr>
          <a:xfrm>
            <a:off x="0" y="0"/>
            <a:ext cx="12191980" cy="6857990"/>
          </a:xfrm>
          <a:prstGeom prst="rect">
            <a:avLst/>
          </a:prstGeom>
        </p:spPr>
      </p:pic>
      <p:sp>
        <p:nvSpPr>
          <p:cNvPr id="2" name="Title 1">
            <a:extLst>
              <a:ext uri="{FF2B5EF4-FFF2-40B4-BE49-F238E27FC236}">
                <a16:creationId xmlns:a16="http://schemas.microsoft.com/office/drawing/2014/main" id="{226AE06C-CFD8-4FEF-B40F-369A5B066269}"/>
              </a:ext>
            </a:extLst>
          </p:cNvPr>
          <p:cNvSpPr>
            <a:spLocks noGrp="1"/>
          </p:cNvSpPr>
          <p:nvPr>
            <p:ph type="ctrTitle"/>
          </p:nvPr>
        </p:nvSpPr>
        <p:spPr>
          <a:xfrm>
            <a:off x="136488" y="281696"/>
            <a:ext cx="11919004" cy="2461504"/>
          </a:xfrm>
        </p:spPr>
        <p:txBody>
          <a:bodyPr>
            <a:normAutofit/>
          </a:bodyPr>
          <a:lstStyle/>
          <a:p>
            <a:r>
              <a:rPr lang="en-US" dirty="0"/>
              <a:t>Gifts.</a:t>
            </a:r>
            <a:br>
              <a:rPr lang="en-US" dirty="0"/>
            </a:br>
            <a:r>
              <a:rPr lang="en-US" dirty="0"/>
              <a:t>Darien, CT</a:t>
            </a:r>
          </a:p>
        </p:txBody>
      </p:sp>
      <p:sp>
        <p:nvSpPr>
          <p:cNvPr id="3" name="Subtitle 2">
            <a:extLst>
              <a:ext uri="{FF2B5EF4-FFF2-40B4-BE49-F238E27FC236}">
                <a16:creationId xmlns:a16="http://schemas.microsoft.com/office/drawing/2014/main" id="{66CBB618-D822-4C25-B8B8-6F165AAF9046}"/>
              </a:ext>
            </a:extLst>
          </p:cNvPr>
          <p:cNvSpPr>
            <a:spLocks noGrp="1"/>
          </p:cNvSpPr>
          <p:nvPr>
            <p:ph type="subTitle" idx="1"/>
          </p:nvPr>
        </p:nvSpPr>
        <p:spPr>
          <a:xfrm>
            <a:off x="3267075" y="3428996"/>
            <a:ext cx="7365481" cy="2743200"/>
          </a:xfrm>
        </p:spPr>
        <p:txBody>
          <a:bodyPr>
            <a:normAutofit fontScale="77500" lnSpcReduction="20000"/>
          </a:bodyPr>
          <a:lstStyle/>
          <a:p>
            <a:pPr>
              <a:spcAft>
                <a:spcPts val="600"/>
              </a:spcAft>
            </a:pPr>
            <a:r>
              <a:rPr lang="en-US" dirty="0"/>
              <a:t>Nicole Waicunas:</a:t>
            </a:r>
          </a:p>
          <a:p>
            <a:pPr>
              <a:spcAft>
                <a:spcPts val="600"/>
              </a:spcAft>
            </a:pPr>
            <a:r>
              <a:rPr lang="en-US" dirty="0"/>
              <a:t>SEM Outreach, Renzulli Center for Creativity, Gifted Education, and Talent Development</a:t>
            </a:r>
          </a:p>
          <a:p>
            <a:pPr>
              <a:spcAft>
                <a:spcPts val="600"/>
              </a:spcAft>
            </a:pPr>
            <a:r>
              <a:rPr lang="en-US" dirty="0"/>
              <a:t>Honors Program Specialist, UCONN Honors Program</a:t>
            </a:r>
          </a:p>
          <a:p>
            <a:pPr>
              <a:spcAft>
                <a:spcPts val="600"/>
              </a:spcAft>
            </a:pPr>
            <a:r>
              <a:rPr lang="en-US" dirty="0"/>
              <a:t>Creator and Director:</a:t>
            </a:r>
          </a:p>
          <a:p>
            <a:pPr>
              <a:spcAft>
                <a:spcPts val="600"/>
              </a:spcAft>
            </a:pPr>
            <a:r>
              <a:rPr lang="en-US" dirty="0">
                <a:hlinkClick r:id="rId3"/>
              </a:rPr>
              <a:t>HOME - The School Of Innovative Learning | SOIL</a:t>
            </a:r>
            <a:endParaRPr lang="en-US" dirty="0"/>
          </a:p>
          <a:p>
            <a:pPr>
              <a:spcAft>
                <a:spcPts val="600"/>
              </a:spcAft>
            </a:pPr>
            <a:r>
              <a:rPr lang="en-US" dirty="0">
                <a:hlinkClick r:id="rId4"/>
              </a:rPr>
              <a:t>nicole.waicunas@uconn.edu</a:t>
            </a:r>
            <a:r>
              <a:rPr lang="en-US" dirty="0"/>
              <a:t> ; </a:t>
            </a:r>
            <a:r>
              <a:rPr lang="en-US" dirty="0">
                <a:hlinkClick r:id="rId5"/>
              </a:rPr>
              <a:t>nicole@innovateyouth.com</a:t>
            </a:r>
            <a:endParaRPr lang="en-US" dirty="0"/>
          </a:p>
        </p:txBody>
      </p:sp>
      <p:pic>
        <p:nvPicPr>
          <p:cNvPr id="8" name="Picture 2" descr="https://innovativelearning.school/wp-content/uploads/2021/04/Nico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3554" y="3428995"/>
            <a:ext cx="183210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45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754" y="333955"/>
            <a:ext cx="10476498" cy="1348409"/>
          </a:xfrm>
        </p:spPr>
        <p:txBody>
          <a:bodyPr/>
          <a:lstStyle/>
          <a:p>
            <a:r>
              <a:rPr lang="en-US" dirty="0"/>
              <a:t>When Gifted Children are not with their intellectual Peers…</a:t>
            </a:r>
          </a:p>
        </p:txBody>
      </p:sp>
      <p:sp>
        <p:nvSpPr>
          <p:cNvPr id="3" name="Content Placeholder 2"/>
          <p:cNvSpPr>
            <a:spLocks noGrp="1"/>
          </p:cNvSpPr>
          <p:nvPr>
            <p:ph idx="1"/>
          </p:nvPr>
        </p:nvSpPr>
        <p:spPr>
          <a:xfrm>
            <a:off x="1073426" y="1970116"/>
            <a:ext cx="10389826" cy="4722086"/>
          </a:xfrm>
        </p:spPr>
        <p:txBody>
          <a:bodyPr>
            <a:normAutofit fontScale="70000" lnSpcReduction="20000"/>
          </a:bodyPr>
          <a:lstStyle/>
          <a:p>
            <a:r>
              <a:rPr lang="en-US" dirty="0"/>
              <a:t>Their self-concept declines</a:t>
            </a:r>
          </a:p>
          <a:p>
            <a:r>
              <a:rPr lang="en-US" dirty="0"/>
              <a:t>AND</a:t>
            </a:r>
          </a:p>
          <a:p>
            <a:r>
              <a:rPr lang="en-US" dirty="0"/>
              <a:t>Their negative self-criticism increases (Neihart, et. al. 4)</a:t>
            </a:r>
          </a:p>
          <a:p>
            <a:r>
              <a:rPr lang="en-US" dirty="0"/>
              <a:t>Often,  gifted children need the opportunity to work with/socialize with older children or mentors</a:t>
            </a:r>
          </a:p>
          <a:p>
            <a:r>
              <a:rPr lang="en-US" dirty="0"/>
              <a:t>Enrichment clusters/enrichment triad provide opportunities for children to work with those who have similar interests and vary in age or mentors who are experts in a field of the child’s interest.</a:t>
            </a:r>
          </a:p>
          <a:p>
            <a:r>
              <a:rPr lang="en-US" dirty="0"/>
              <a:t>“adults who mentor highly gifted children, especially in situations where gifted peers are few, need to be aware of the nuances of relationships they share with the child. The mentoring relationship is not about intellectual interests alone but about relationships; otherwise the mentoring relationship exists at a preschool level of complexity – ‘we are friends because I need you for this activity’” </a:t>
            </a:r>
            <a:r>
              <a:rPr lang="en-US" b="1" dirty="0" err="1"/>
              <a:t>Lovecky</a:t>
            </a:r>
            <a:r>
              <a:rPr lang="en-US" b="1" dirty="0"/>
              <a:t>, D. V.</a:t>
            </a:r>
            <a:r>
              <a:rPr lang="en-US" dirty="0"/>
              <a:t> </a:t>
            </a:r>
            <a:br>
              <a:rPr lang="en-US" dirty="0"/>
            </a:br>
            <a:r>
              <a:rPr lang="en-US" b="1" dirty="0"/>
              <a:t>Counseling and Guidance Newsletter</a:t>
            </a:r>
            <a:r>
              <a:rPr lang="en-US" dirty="0"/>
              <a:t> </a:t>
            </a:r>
            <a:br>
              <a:rPr lang="en-US" dirty="0"/>
            </a:br>
            <a:r>
              <a:rPr lang="en-US" b="1" dirty="0"/>
              <a:t>National Association for Gifted Children (NAGC)</a:t>
            </a:r>
            <a:r>
              <a:rPr lang="en-US" dirty="0"/>
              <a:t> </a:t>
            </a:r>
            <a:br>
              <a:rPr lang="en-US" dirty="0"/>
            </a:br>
            <a:r>
              <a:rPr lang="en-US" b="1" dirty="0"/>
              <a:t>Vol. 5, No. 3, pp. 2, 6 and 7</a:t>
            </a:r>
            <a:r>
              <a:rPr lang="en-US" dirty="0"/>
              <a:t> </a:t>
            </a:r>
            <a:br>
              <a:rPr lang="en-US" dirty="0"/>
            </a:br>
            <a:r>
              <a:rPr lang="en-US" b="1" dirty="0"/>
              <a:t>1995</a:t>
            </a:r>
            <a:r>
              <a:rPr lang="en-US" dirty="0"/>
              <a:t>.</a:t>
            </a:r>
          </a:p>
        </p:txBody>
      </p:sp>
    </p:spTree>
    <p:extLst>
      <p:ext uri="{BB962C8B-B14F-4D97-AF65-F5344CB8AC3E}">
        <p14:creationId xmlns:p14="http://schemas.microsoft.com/office/powerpoint/2010/main" val="2391466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70" y="98323"/>
            <a:ext cx="10874478" cy="757083"/>
          </a:xfrm>
        </p:spPr>
        <p:txBody>
          <a:bodyPr>
            <a:normAutofit fontScale="90000"/>
          </a:bodyPr>
          <a:lstStyle/>
          <a:p>
            <a:r>
              <a:rPr lang="en-US" sz="3200" b="1" i="1" dirty="0">
                <a:solidFill>
                  <a:srgbClr val="7030A0"/>
                </a:solidFill>
              </a:rPr>
              <a:t>Type III Intervention for reversal of Underachievement</a:t>
            </a:r>
          </a:p>
        </p:txBody>
      </p:sp>
      <p:sp>
        <p:nvSpPr>
          <p:cNvPr id="3" name="Content Placeholder 2"/>
          <p:cNvSpPr>
            <a:spLocks noGrp="1"/>
          </p:cNvSpPr>
          <p:nvPr>
            <p:ph idx="1"/>
          </p:nvPr>
        </p:nvSpPr>
        <p:spPr>
          <a:xfrm>
            <a:off x="934065" y="1130710"/>
            <a:ext cx="10994409" cy="5348748"/>
          </a:xfrm>
        </p:spPr>
        <p:txBody>
          <a:bodyPr>
            <a:normAutofit/>
          </a:bodyPr>
          <a:lstStyle/>
          <a:p>
            <a:pPr marL="0" indent="0">
              <a:buNone/>
            </a:pPr>
            <a:r>
              <a:rPr lang="en-US" sz="2600" dirty="0"/>
              <a:t>Results of  a study uncovered that teachers who were “most effective in reversing the underachievement pattern:”</a:t>
            </a:r>
          </a:p>
          <a:p>
            <a:r>
              <a:rPr lang="en-US" sz="2100" dirty="0"/>
              <a:t>Took time to get to know the student before initiating an investigation</a:t>
            </a:r>
          </a:p>
          <a:p>
            <a:r>
              <a:rPr lang="en-US" sz="2100" dirty="0"/>
              <a:t>Used time with students to facilitate the process rather than counsel them regarding their underachievement</a:t>
            </a:r>
          </a:p>
          <a:p>
            <a:r>
              <a:rPr lang="en-US" sz="2100" dirty="0"/>
              <a:t>Saw their role as “facilitator” in the process.</a:t>
            </a:r>
          </a:p>
          <a:p>
            <a:r>
              <a:rPr lang="en-US" sz="2100" dirty="0"/>
              <a:t>Understood students needed to feel like practicing professionals and share their products with authentic audiences</a:t>
            </a:r>
          </a:p>
          <a:p>
            <a:r>
              <a:rPr lang="en-US" sz="2100" dirty="0"/>
              <a:t>Recognizing the dynamic nature of the underachievement problem by observing students, reflecting on their behaviors as they worked on projects, and identifying strategies to help them overcome obstacles to success</a:t>
            </a:r>
          </a:p>
          <a:p>
            <a:r>
              <a:rPr lang="en-US" sz="2100" dirty="0"/>
              <a:t>Consistently demonstrated patience and believed in the student (Hebert 257)</a:t>
            </a:r>
          </a:p>
        </p:txBody>
      </p:sp>
    </p:spTree>
    <p:extLst>
      <p:ext uri="{BB962C8B-B14F-4D97-AF65-F5344CB8AC3E}">
        <p14:creationId xmlns:p14="http://schemas.microsoft.com/office/powerpoint/2010/main" val="2739034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838200" y="5784726"/>
            <a:ext cx="10515600" cy="365125"/>
          </a:xfrm>
        </p:spPr>
        <p:txBody>
          <a:bodyPr>
            <a:normAutofit/>
          </a:bodyPr>
          <a:lstStyle/>
          <a:p>
            <a:r>
              <a:rPr lang="en-US" sz="1300">
                <a:hlinkClick r:id="rId2"/>
              </a:rPr>
              <a:t>Is Your Child Twice Exceptional? 4 Simple Ways to See It, and Why You Absolutely Need to Know (notsoformulaic.com)</a:t>
            </a:r>
            <a:endParaRPr lang="en-US" sz="1300"/>
          </a:p>
        </p:txBody>
      </p:sp>
      <p:sp>
        <p:nvSpPr>
          <p:cNvPr id="2" name="Title 1"/>
          <p:cNvSpPr>
            <a:spLocks noGrp="1"/>
          </p:cNvSpPr>
          <p:nvPr>
            <p:ph type="title"/>
          </p:nvPr>
        </p:nvSpPr>
        <p:spPr>
          <a:xfrm>
            <a:off x="838200" y="365125"/>
            <a:ext cx="10515600" cy="5335879"/>
          </a:xfrm>
        </p:spPr>
        <p:txBody>
          <a:bodyPr anchor="ctr">
            <a:normAutofit/>
          </a:bodyPr>
          <a:lstStyle/>
          <a:p>
            <a:r>
              <a:rPr lang="en-US" sz="2800" i="1"/>
              <a:t>If your seven-year-old’s mastered algebra but can’t pass a math test at school, chances are, you’re parenting a Twice-Exceptional. Here are four ways to tell if you’re kiddo’s a 2E, and what to do once you figure it out.</a:t>
            </a:r>
            <a:br>
              <a:rPr lang="en-US" sz="2800"/>
            </a:br>
            <a:br>
              <a:rPr lang="en-US" sz="2800"/>
            </a:br>
            <a:r>
              <a:rPr lang="en-US" sz="2800"/>
              <a:t>Bright kid; big problem in the classroom. Parent-teacher conference with the principal (counselor/school psychologist/resource teacher/academic dean).</a:t>
            </a:r>
            <a:br>
              <a:rPr lang="en-US" sz="2800"/>
            </a:br>
            <a:r>
              <a:rPr lang="en-US" sz="2800"/>
              <a:t>Incident reports laid out on the table. Angry pencil marks on crumpled wide-ruled sheets. Bullet agenda and forms to fill out in triplicate.</a:t>
            </a:r>
            <a:br>
              <a:rPr lang="en-US" sz="2800"/>
            </a:br>
            <a:endParaRPr lang="en-US" sz="2800"/>
          </a:p>
        </p:txBody>
      </p:sp>
    </p:spTree>
    <p:extLst>
      <p:ext uri="{BB962C8B-B14F-4D97-AF65-F5344CB8AC3E}">
        <p14:creationId xmlns:p14="http://schemas.microsoft.com/office/powerpoint/2010/main" val="3071346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838200" y="5784726"/>
            <a:ext cx="10515600" cy="365125"/>
          </a:xfrm>
        </p:spPr>
        <p:txBody>
          <a:bodyPr>
            <a:normAutofit/>
          </a:bodyPr>
          <a:lstStyle/>
          <a:p>
            <a:r>
              <a:rPr lang="en-US" sz="1300">
                <a:hlinkClick r:id="rId2"/>
              </a:rPr>
              <a:t>Is Your Child Twice Exceptional? 4 Simple Ways to See It, and Why You Absolutely Need to Know (notsoformulaic.com)</a:t>
            </a:r>
            <a:endParaRPr lang="en-US" sz="1300"/>
          </a:p>
        </p:txBody>
      </p:sp>
      <p:sp>
        <p:nvSpPr>
          <p:cNvPr id="3" name="Title 2"/>
          <p:cNvSpPr>
            <a:spLocks noGrp="1"/>
          </p:cNvSpPr>
          <p:nvPr>
            <p:ph type="title"/>
          </p:nvPr>
        </p:nvSpPr>
        <p:spPr>
          <a:xfrm>
            <a:off x="838200" y="365125"/>
            <a:ext cx="10515600" cy="5335879"/>
          </a:xfrm>
        </p:spPr>
        <p:txBody>
          <a:bodyPr anchor="ctr">
            <a:normAutofit/>
          </a:bodyPr>
          <a:lstStyle/>
          <a:p>
            <a:r>
              <a:rPr lang="en-US" sz="2400" i="1"/>
              <a:t>She’s so bright…</a:t>
            </a:r>
            <a:br>
              <a:rPr lang="en-US" sz="2400"/>
            </a:br>
            <a:r>
              <a:rPr lang="en-US" sz="2400"/>
              <a:t>“She’s brilliant – academic skills far beyond those of her peers.”</a:t>
            </a:r>
            <a:br>
              <a:rPr lang="en-US" sz="2400"/>
            </a:br>
            <a:r>
              <a:rPr lang="en-US" sz="2400" i="1"/>
              <a:t>She has so much potential…</a:t>
            </a:r>
            <a:br>
              <a:rPr lang="en-US" sz="2400"/>
            </a:br>
            <a:r>
              <a:rPr lang="en-US" sz="2400"/>
              <a:t>“And we know she has great potential.”</a:t>
            </a:r>
            <a:br>
              <a:rPr lang="en-US" sz="2400"/>
            </a:br>
            <a:r>
              <a:rPr lang="en-US" sz="2400" i="1"/>
              <a:t>It’s not translating to the classroom…</a:t>
            </a:r>
            <a:br>
              <a:rPr lang="en-US" sz="2400"/>
            </a:br>
            <a:r>
              <a:rPr lang="en-US" sz="2400"/>
              <a:t>“But, Mrs. </a:t>
            </a:r>
            <a:r>
              <a:rPr lang="en-US" sz="2400" err="1"/>
              <a:t>Kochis</a:t>
            </a:r>
            <a:r>
              <a:rPr lang="en-US" sz="2400"/>
              <a:t>, we’re not seeing it in the classroom.”</a:t>
            </a:r>
            <a:br>
              <a:rPr lang="en-US" sz="2400"/>
            </a:br>
            <a:r>
              <a:rPr lang="en-US" sz="2400" i="1"/>
              <a:t>There’s a lot of disruption…she won’t do the work…she’s uncooperative…</a:t>
            </a:r>
            <a:br>
              <a:rPr lang="en-US" sz="2400"/>
            </a:br>
            <a:r>
              <a:rPr lang="en-US" sz="2400"/>
              <a:t>“We spend more time dealing with disruption than praising positive contributions. She does only what she wants to do when she wants to do it. She won’t cooperate with us…</a:t>
            </a:r>
            <a:br>
              <a:rPr lang="en-US" sz="2400"/>
            </a:br>
            <a:r>
              <a:rPr lang="en-US" sz="2400"/>
              <a:t>She was hiding under tables, hitting kids, and melting down with regularity.</a:t>
            </a:r>
            <a:br>
              <a:rPr lang="en-US" sz="2400"/>
            </a:br>
            <a:r>
              <a:rPr lang="en-US" sz="2400"/>
              <a:t>What had happened to my girl?</a:t>
            </a:r>
            <a:br>
              <a:rPr lang="en-US" sz="2400"/>
            </a:br>
            <a:endParaRPr lang="en-US" sz="2400"/>
          </a:p>
        </p:txBody>
      </p:sp>
    </p:spTree>
    <p:extLst>
      <p:ext uri="{BB962C8B-B14F-4D97-AF65-F5344CB8AC3E}">
        <p14:creationId xmlns:p14="http://schemas.microsoft.com/office/powerpoint/2010/main" val="399486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62500" lnSpcReduction="20000"/>
          </a:bodyPr>
          <a:lstStyle/>
          <a:p>
            <a:r>
              <a:rPr lang="en-US" dirty="0">
                <a:hlinkClick r:id="rId2"/>
              </a:rPr>
              <a:t>Is Your Child Twice Exceptional? 4 Simple Ways to See It, and Why You Absolutely Need to Know (notsoformulaic.com)</a:t>
            </a:r>
            <a:endParaRPr lang="en-US" dirty="0"/>
          </a:p>
        </p:txBody>
      </p:sp>
      <p:sp>
        <p:nvSpPr>
          <p:cNvPr id="3" name="Title 2"/>
          <p:cNvSpPr>
            <a:spLocks noGrp="1"/>
          </p:cNvSpPr>
          <p:nvPr>
            <p:ph type="title"/>
          </p:nvPr>
        </p:nvSpPr>
        <p:spPr/>
        <p:txBody>
          <a:bodyPr>
            <a:normAutofit/>
          </a:bodyPr>
          <a:lstStyle/>
          <a:p>
            <a:r>
              <a:rPr lang="en-US" sz="2800" b="1" i="1" dirty="0">
                <a:solidFill>
                  <a:srgbClr val="7030A0"/>
                </a:solidFill>
              </a:rPr>
              <a:t>From the writer’s perspective – Mom of a 2e child…</a:t>
            </a:r>
            <a:br>
              <a:rPr lang="en-US" sz="2800" b="1" dirty="0">
                <a:solidFill>
                  <a:srgbClr val="7030A0"/>
                </a:solidFill>
              </a:rPr>
            </a:br>
            <a:r>
              <a:rPr lang="en-US" sz="2800" dirty="0"/>
              <a:t>My eldest daughter is a Twice-Exceptional – a gifted child with a disability. She’s one of 0.5% of children who retain this designation. We had no clue until kindergarten…</a:t>
            </a:r>
            <a:br>
              <a:rPr lang="en-US" sz="2800" dirty="0"/>
            </a:br>
            <a:r>
              <a:rPr lang="en-US" sz="2800" dirty="0"/>
              <a:t>Actually, let me rephrase that – we knew she was different, for sure. First word at nine months, full sentences six months later. Fully representative artwork at two years. At three she was explaining the concept of infinite numbers to the neighbors; at four she started reading on her own. So yes – we knew she was different – but not in the way it would matter at school.</a:t>
            </a:r>
            <a:br>
              <a:rPr lang="en-US" sz="2800" dirty="0"/>
            </a:br>
            <a:endParaRPr lang="en-US" sz="2800" dirty="0"/>
          </a:p>
        </p:txBody>
      </p:sp>
    </p:spTree>
    <p:extLst>
      <p:ext uri="{BB962C8B-B14F-4D97-AF65-F5344CB8AC3E}">
        <p14:creationId xmlns:p14="http://schemas.microsoft.com/office/powerpoint/2010/main" val="1048866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3504"/>
            <a:ext cx="2432304" cy="1645920"/>
          </a:xfrm>
        </p:spPr>
        <p:txBody>
          <a:bodyPr anchor="b">
            <a:normAutofit/>
          </a:bodyPr>
          <a:lstStyle/>
          <a:p>
            <a:r>
              <a:rPr lang="en-US" sz="1100"/>
              <a:t>As a gifted child with sensory processing disorder, fitting in was impossible. Her brain couldn’t process all the stimuli coming at her. She had to exert serious effort every school day just to keep from falling apart.</a:t>
            </a:r>
          </a:p>
        </p:txBody>
      </p:sp>
      <p:pic>
        <p:nvPicPr>
          <p:cNvPr id="5" name="Video 4" descr="Children's Playground">
            <a:extLst>
              <a:ext uri="{FF2B5EF4-FFF2-40B4-BE49-F238E27FC236}">
                <a16:creationId xmlns:a16="http://schemas.microsoft.com/office/drawing/2014/main" id="{553CD41B-3F3B-732F-48B3-1A8423EC583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7421" r="7177" b="-1"/>
          <a:stretch/>
        </p:blipFill>
        <p:spPr>
          <a:xfrm>
            <a:off x="228599" y="237744"/>
            <a:ext cx="8531352" cy="6382512"/>
          </a:xfrm>
          <a:prstGeom prst="rect">
            <a:avLst/>
          </a:prstGeom>
          <a:noFill/>
          <a:ln>
            <a:noFill/>
          </a:ln>
        </p:spPr>
      </p:pic>
      <p:sp>
        <p:nvSpPr>
          <p:cNvPr id="3" name="Content Placeholder 2"/>
          <p:cNvSpPr>
            <a:spLocks noGrp="1"/>
          </p:cNvSpPr>
          <p:nvPr>
            <p:ph type="body" sz="half" idx="2"/>
          </p:nvPr>
        </p:nvSpPr>
        <p:spPr>
          <a:xfrm>
            <a:off x="9296400" y="2286000"/>
            <a:ext cx="2432304" cy="3502152"/>
          </a:xfrm>
        </p:spPr>
        <p:txBody>
          <a:bodyPr>
            <a:normAutofit/>
          </a:bodyPr>
          <a:lstStyle/>
          <a:p>
            <a:r>
              <a:rPr lang="en-US" dirty="0">
                <a:hlinkClick r:id="rId5"/>
              </a:rPr>
              <a:t>Is Your Child Twice Exceptional? 4 Simple Ways to See It, and Why You Absolutely Need to Know (notsoformulaic.com)</a:t>
            </a:r>
            <a:endParaRPr lang="en-US" dirty="0"/>
          </a:p>
        </p:txBody>
      </p:sp>
    </p:spTree>
    <p:extLst>
      <p:ext uri="{BB962C8B-B14F-4D97-AF65-F5344CB8AC3E}">
        <p14:creationId xmlns:p14="http://schemas.microsoft.com/office/powerpoint/2010/main" val="298413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r>
              <a:rPr lang="en-US" dirty="0">
                <a:hlinkClick r:id="rId2"/>
              </a:rPr>
              <a:t>Is Your Child Twice Exceptional? 4 Simple Ways to See It, and Why You Absolutely Need to Know (notsoformulaic.com)</a:t>
            </a:r>
            <a:endParaRPr lang="en-US" dirty="0"/>
          </a:p>
        </p:txBody>
      </p:sp>
      <p:sp>
        <p:nvSpPr>
          <p:cNvPr id="3" name="Title 2"/>
          <p:cNvSpPr>
            <a:spLocks noGrp="1"/>
          </p:cNvSpPr>
          <p:nvPr>
            <p:ph type="title"/>
          </p:nvPr>
        </p:nvSpPr>
        <p:spPr/>
        <p:txBody>
          <a:bodyPr>
            <a:normAutofit/>
          </a:bodyPr>
          <a:lstStyle/>
          <a:p>
            <a:r>
              <a:rPr lang="en-US" sz="2400" dirty="0"/>
              <a:t>On its own, </a:t>
            </a:r>
            <a:r>
              <a:rPr lang="en-US" sz="2400" dirty="0">
                <a:hlinkClick r:id="rId3"/>
              </a:rPr>
              <a:t>giftedness is a special need</a:t>
            </a:r>
            <a:r>
              <a:rPr lang="en-US" sz="2400" dirty="0"/>
              <a:t>. It impacts a variety of developmental factors, from intellectual curiosity to </a:t>
            </a:r>
            <a:r>
              <a:rPr lang="en-US" sz="2400" dirty="0">
                <a:hlinkClick r:id="rId4"/>
              </a:rPr>
              <a:t>social and emotional skills</a:t>
            </a:r>
            <a:r>
              <a:rPr lang="en-US" sz="2400" dirty="0"/>
              <a:t>. What’s more, the neurodivergence present in a gifted brain’s wiring opens a door to psychological and mood disorders at a higher rate than the rest of the population. A Twice-Exceptional diagnosis compounds this. It can wreak havoc if unnoticed or ignored.</a:t>
            </a:r>
          </a:p>
        </p:txBody>
      </p:sp>
    </p:spTree>
    <p:extLst>
      <p:ext uri="{BB962C8B-B14F-4D97-AF65-F5344CB8AC3E}">
        <p14:creationId xmlns:p14="http://schemas.microsoft.com/office/powerpoint/2010/main" val="3709015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would that happen? Well, 2E kids are complex. Intellectual and quirky, they’re a moving target you can’t pin down. Some become proficient at passing, at appearing like someone they are not. Others fall prey to a host of difficulties, suffering in silence and educationally written off.</a:t>
            </a:r>
          </a:p>
        </p:txBody>
      </p:sp>
      <p:sp>
        <p:nvSpPr>
          <p:cNvPr id="3" name="Content Placeholder 2"/>
          <p:cNvSpPr>
            <a:spLocks noGrp="1"/>
          </p:cNvSpPr>
          <p:nvPr>
            <p:ph sz="quarter" idx="13"/>
          </p:nvPr>
        </p:nvSpPr>
        <p:spPr/>
        <p:txBody>
          <a:bodyPr/>
          <a:lstStyle/>
          <a:p>
            <a:r>
              <a:rPr lang="en-US" dirty="0">
                <a:hlinkClick r:id="rId2"/>
              </a:rPr>
              <a:t>Is Your Child Twice Exceptional? 4 Simple Ways to See It, and Why You Absolutely Need to Know (notsoformulaic.com)</a:t>
            </a:r>
            <a:endParaRPr lang="en-US" dirty="0"/>
          </a:p>
        </p:txBody>
      </p:sp>
    </p:spTree>
    <p:extLst>
      <p:ext uri="{BB962C8B-B14F-4D97-AF65-F5344CB8AC3E}">
        <p14:creationId xmlns:p14="http://schemas.microsoft.com/office/powerpoint/2010/main" val="4190735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296400" y="603504"/>
            <a:ext cx="2432304" cy="1645920"/>
          </a:xfrm>
        </p:spPr>
        <p:txBody>
          <a:bodyPr anchor="b">
            <a:normAutofit/>
          </a:bodyPr>
          <a:lstStyle/>
          <a:p>
            <a:r>
              <a:rPr lang="en-US" sz="1100"/>
              <a:t>Their </a:t>
            </a:r>
            <a:r>
              <a:rPr lang="en-US" sz="1100">
                <a:hlinkClick r:id="rId4"/>
              </a:rPr>
              <a:t>executive functioning skills are low</a:t>
            </a:r>
            <a:r>
              <a:rPr lang="en-US" sz="1100"/>
              <a:t>. Many 2E children do not turn in homework or complete assignments. They may also have trouble filtering out noise in a classroom. Test scores and ability may appear low.</a:t>
            </a:r>
          </a:p>
        </p:txBody>
      </p:sp>
      <p:pic>
        <p:nvPicPr>
          <p:cNvPr id="5" name="Video 4" descr="Floating Numbers And Letters On Top Of A Book">
            <a:extLst>
              <a:ext uri="{FF2B5EF4-FFF2-40B4-BE49-F238E27FC236}">
                <a16:creationId xmlns:a16="http://schemas.microsoft.com/office/drawing/2014/main" id="{705C37D8-EBB3-684C-74D0-71558B1F72A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7176" r="17422" b="-1"/>
          <a:stretch/>
        </p:blipFill>
        <p:spPr>
          <a:xfrm>
            <a:off x="228599" y="237744"/>
            <a:ext cx="8531352" cy="6382512"/>
          </a:xfrm>
          <a:prstGeom prst="rect">
            <a:avLst/>
          </a:prstGeom>
          <a:noFill/>
          <a:ln>
            <a:noFill/>
          </a:ln>
        </p:spPr>
      </p:pic>
      <p:sp>
        <p:nvSpPr>
          <p:cNvPr id="2" name="Content Placeholder 1"/>
          <p:cNvSpPr>
            <a:spLocks noGrp="1"/>
          </p:cNvSpPr>
          <p:nvPr>
            <p:ph type="body" sz="half" idx="2"/>
          </p:nvPr>
        </p:nvSpPr>
        <p:spPr>
          <a:xfrm>
            <a:off x="9296400" y="2286000"/>
            <a:ext cx="2432304" cy="3502152"/>
          </a:xfrm>
        </p:spPr>
        <p:txBody>
          <a:bodyPr>
            <a:normAutofit/>
          </a:bodyPr>
          <a:lstStyle/>
          <a:p>
            <a:r>
              <a:rPr lang="en-US" dirty="0">
                <a:hlinkClick r:id="rId6"/>
              </a:rPr>
              <a:t>Is Your Child Twice Exceptional? 4 Simple Ways to See It, and Why You Absolutely Need to Know (notsoformulaic.com)</a:t>
            </a:r>
            <a:endParaRPr lang="en-US" dirty="0"/>
          </a:p>
        </p:txBody>
      </p:sp>
    </p:spTree>
    <p:extLst>
      <p:ext uri="{BB962C8B-B14F-4D97-AF65-F5344CB8AC3E}">
        <p14:creationId xmlns:p14="http://schemas.microsoft.com/office/powerpoint/2010/main" val="3121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2E children are perceptive. Keenly aware of their differences but perhaps not sure why those difference exist, Twice-</a:t>
            </a:r>
            <a:r>
              <a:rPr lang="en-US" dirty="0" err="1"/>
              <a:t>Exceptionals</a:t>
            </a:r>
            <a:r>
              <a:rPr lang="en-US" dirty="0"/>
              <a:t> often feel like outsiders. They may work diligently toward masking their disability and find it difficult to fit in.</a:t>
            </a:r>
          </a:p>
        </p:txBody>
      </p:sp>
      <p:sp>
        <p:nvSpPr>
          <p:cNvPr id="3" name="Content Placeholder 2"/>
          <p:cNvSpPr>
            <a:spLocks noGrp="1"/>
          </p:cNvSpPr>
          <p:nvPr>
            <p:ph sz="quarter" idx="13"/>
          </p:nvPr>
        </p:nvSpPr>
        <p:spPr/>
        <p:txBody>
          <a:bodyPr/>
          <a:lstStyle/>
          <a:p>
            <a:r>
              <a:rPr lang="en-US">
                <a:hlinkClick r:id="rId2"/>
              </a:rPr>
              <a:t>Is Your Child Twice Exceptional? 4 Simple Ways to See It, and Why You Absolutely Need to Know (notsoformulaic.com)</a:t>
            </a:r>
            <a:endParaRPr lang="en-US" dirty="0"/>
          </a:p>
        </p:txBody>
      </p:sp>
    </p:spTree>
    <p:extLst>
      <p:ext uri="{BB962C8B-B14F-4D97-AF65-F5344CB8AC3E}">
        <p14:creationId xmlns:p14="http://schemas.microsoft.com/office/powerpoint/2010/main" val="407450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le of rocks&#10;&#10;Description automatically generated with low confidence">
            <a:extLst>
              <a:ext uri="{FF2B5EF4-FFF2-40B4-BE49-F238E27FC236}">
                <a16:creationId xmlns:a16="http://schemas.microsoft.com/office/drawing/2014/main" id="{5DEA4E64-0E4C-91DD-4C10-617B1BCC535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6979" r="1" b="8762"/>
          <a:stretch/>
        </p:blipFill>
        <p:spPr>
          <a:xfrm>
            <a:off x="120650" y="68263"/>
            <a:ext cx="11950700" cy="6721475"/>
          </a:xfrm>
          <a:prstGeom prst="rect">
            <a:avLst/>
          </a:prstGeom>
          <a:noFill/>
          <a:ln>
            <a:noFill/>
          </a:ln>
        </p:spPr>
      </p:pic>
    </p:spTree>
    <p:extLst>
      <p:ext uri="{BB962C8B-B14F-4D97-AF65-F5344CB8AC3E}">
        <p14:creationId xmlns:p14="http://schemas.microsoft.com/office/powerpoint/2010/main" val="1096957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While </a:t>
            </a:r>
            <a:r>
              <a:rPr lang="en-US" dirty="0">
                <a:hlinkClick r:id="rId2"/>
              </a:rPr>
              <a:t>intellectual boredom</a:t>
            </a:r>
            <a:r>
              <a:rPr lang="en-US" dirty="0"/>
              <a:t> and its consequences are commonplace in gifted children, behavioral issues become more prominent in a Twice-Exceptional child. Poor impulse control, angry outbursts, and </a:t>
            </a:r>
            <a:r>
              <a:rPr lang="en-US" dirty="0">
                <a:hlinkClick r:id="rId3"/>
              </a:rPr>
              <a:t>sensory meltdowns</a:t>
            </a:r>
            <a:r>
              <a:rPr lang="en-US" dirty="0"/>
              <a:t> can be perceived as disruption instead of communication, especially when the same child presents advanced intellectual skills.</a:t>
            </a:r>
          </a:p>
        </p:txBody>
      </p:sp>
      <p:sp>
        <p:nvSpPr>
          <p:cNvPr id="3" name="Content Placeholder 2"/>
          <p:cNvSpPr>
            <a:spLocks noGrp="1"/>
          </p:cNvSpPr>
          <p:nvPr>
            <p:ph sz="quarter" idx="13"/>
          </p:nvPr>
        </p:nvSpPr>
        <p:spPr/>
        <p:txBody>
          <a:bodyPr/>
          <a:lstStyle/>
          <a:p>
            <a:r>
              <a:rPr lang="en-US" dirty="0">
                <a:hlinkClick r:id="rId4"/>
              </a:rPr>
              <a:t>Is Your Child Twice Exceptional? 4 Simple Ways to See It, and Why You Absolutely Need to Know (notsoformulaic.com)</a:t>
            </a:r>
            <a:endParaRPr lang="en-US" dirty="0"/>
          </a:p>
        </p:txBody>
      </p:sp>
    </p:spTree>
    <p:extLst>
      <p:ext uri="{BB962C8B-B14F-4D97-AF65-F5344CB8AC3E}">
        <p14:creationId xmlns:p14="http://schemas.microsoft.com/office/powerpoint/2010/main" val="823707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eep breath picture k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6" y="-933450"/>
            <a:ext cx="12344396"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lstStyle/>
          <a:p>
            <a:r>
              <a:rPr lang="en-US" dirty="0">
                <a:solidFill>
                  <a:schemeClr val="bg1"/>
                </a:solidFill>
              </a:rPr>
              <a:t>Take a moment</a:t>
            </a:r>
          </a:p>
        </p:txBody>
      </p:sp>
    </p:spTree>
    <p:extLst>
      <p:ext uri="{BB962C8B-B14F-4D97-AF65-F5344CB8AC3E}">
        <p14:creationId xmlns:p14="http://schemas.microsoft.com/office/powerpoint/2010/main" val="1907126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Twice Exceptional</a:t>
            </a:r>
          </a:p>
        </p:txBody>
      </p:sp>
      <p:sp>
        <p:nvSpPr>
          <p:cNvPr id="3" name="Content Placeholder 2"/>
          <p:cNvSpPr>
            <a:spLocks noGrp="1"/>
          </p:cNvSpPr>
          <p:nvPr>
            <p:ph sz="half" idx="1"/>
          </p:nvPr>
        </p:nvSpPr>
        <p:spPr>
          <a:xfrm>
            <a:off x="1066800" y="2103120"/>
            <a:ext cx="4754880" cy="3749040"/>
          </a:xfrm>
        </p:spPr>
        <p:txBody>
          <a:bodyPr>
            <a:normAutofit/>
          </a:bodyPr>
          <a:lstStyle/>
          <a:p>
            <a:pPr marL="0" indent="0">
              <a:buNone/>
            </a:pPr>
            <a:endParaRPr lang="en-US" sz="1700"/>
          </a:p>
          <a:p>
            <a:r>
              <a:rPr lang="en-US" sz="1700"/>
              <a:t>The term twice exceptional, often abbreviated as 2e, entered educators' lexicons in mid 1990s and refers to gifted children who have some form of disability. These children are considered exceptional both because of their giftedness (e.g., intellectual, creative, perceptual, motor etc.) and because of their special needs (e.g., specific learning disability, neurodevelopmental disability etc.). </a:t>
            </a:r>
            <a:r>
              <a:rPr lang="en-US" sz="1700" err="1"/>
              <a:t>Ronksley</a:t>
            </a:r>
            <a:r>
              <a:rPr lang="en-US" sz="1700"/>
              <a:t>-Pavia (2015) presents a useful conceptual model of the co-occurrence of disability and giftedness.</a:t>
            </a:r>
          </a:p>
          <a:p>
            <a:endParaRPr lang="en-US" sz="1700"/>
          </a:p>
        </p:txBody>
      </p:sp>
      <p:pic>
        <p:nvPicPr>
          <p:cNvPr id="5" name="Content Placeholder 4" descr="Text&#10;&#10;Description automatically generated">
            <a:extLst>
              <a:ext uri="{FF2B5EF4-FFF2-40B4-BE49-F238E27FC236}">
                <a16:creationId xmlns:a16="http://schemas.microsoft.com/office/drawing/2014/main" id="{6933BF66-5DA4-1077-7EF6-7F0BD3E9522D}"/>
              </a:ext>
            </a:extLst>
          </p:cNvPr>
          <p:cNvPicPr>
            <a:picLocks noGrp="1" noChangeAspect="1"/>
          </p:cNvPicPr>
          <p:nvPr>
            <p:ph sz="half" idx="2"/>
          </p:nvPr>
        </p:nvPicPr>
        <p:blipFill>
          <a:blip r:embed="rId2">
            <a:extLst>
              <a:ext uri="{837473B0-CC2E-450A-ABE3-18F120FF3D39}">
                <a1611:picAttrSrcUrl xmlns:a1611="http://schemas.microsoft.com/office/drawing/2016/11/main" r:id="rId3"/>
              </a:ext>
            </a:extLst>
          </a:blip>
          <a:stretch>
            <a:fillRect/>
          </a:stretch>
        </p:blipFill>
        <p:spPr>
          <a:xfrm>
            <a:off x="6370638" y="2597338"/>
            <a:ext cx="4754562" cy="2760287"/>
          </a:xfrm>
        </p:spPr>
      </p:pic>
    </p:spTree>
    <p:extLst>
      <p:ext uri="{BB962C8B-B14F-4D97-AF65-F5344CB8AC3E}">
        <p14:creationId xmlns:p14="http://schemas.microsoft.com/office/powerpoint/2010/main" val="784839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8AED-1105-FCAE-A571-91BC1E6530A3}"/>
              </a:ext>
            </a:extLst>
          </p:cNvPr>
          <p:cNvSpPr>
            <a:spLocks noGrp="1"/>
          </p:cNvSpPr>
          <p:nvPr>
            <p:ph type="title"/>
          </p:nvPr>
        </p:nvSpPr>
        <p:spPr/>
        <p:txBody>
          <a:bodyPr/>
          <a:lstStyle/>
          <a:p>
            <a:r>
              <a:rPr lang="en-US" dirty="0"/>
              <a:t>Carole Jean</a:t>
            </a:r>
          </a:p>
        </p:txBody>
      </p:sp>
      <p:pic>
        <p:nvPicPr>
          <p:cNvPr id="5" name="Online Media 4" title="Exceptional Parents video for Nicole Waicunas">
            <a:hlinkClick r:id="" action="ppaction://media"/>
            <a:extLst>
              <a:ext uri="{FF2B5EF4-FFF2-40B4-BE49-F238E27FC236}">
                <a16:creationId xmlns:a16="http://schemas.microsoft.com/office/drawing/2014/main" id="{BAF9196D-53E7-4BCD-6C56-9E48513CDB89}"/>
              </a:ext>
            </a:extLst>
          </p:cNvPr>
          <p:cNvPicPr>
            <a:picLocks noGrp="1" noRot="1" noChangeAspect="1"/>
          </p:cNvPicPr>
          <p:nvPr>
            <p:ph idx="1"/>
            <a:videoFile r:link="rId1"/>
          </p:nvPr>
        </p:nvPicPr>
        <p:blipFill>
          <a:blip r:embed="rId3"/>
          <a:stretch>
            <a:fillRect/>
          </a:stretch>
        </p:blipFill>
        <p:spPr>
          <a:xfrm>
            <a:off x="685800" y="1081088"/>
            <a:ext cx="7772400" cy="4391025"/>
          </a:xfrm>
          <a:prstGeom prst="rect">
            <a:avLst/>
          </a:prstGeom>
        </p:spPr>
      </p:pic>
      <p:sp>
        <p:nvSpPr>
          <p:cNvPr id="4" name="Text Placeholder 3">
            <a:extLst>
              <a:ext uri="{FF2B5EF4-FFF2-40B4-BE49-F238E27FC236}">
                <a16:creationId xmlns:a16="http://schemas.microsoft.com/office/drawing/2014/main" id="{AD1C455A-DA07-1278-8106-E22846E4C664}"/>
              </a:ext>
            </a:extLst>
          </p:cNvPr>
          <p:cNvSpPr>
            <a:spLocks noGrp="1"/>
          </p:cNvSpPr>
          <p:nvPr>
            <p:ph type="body" sz="half" idx="2"/>
          </p:nvPr>
        </p:nvSpPr>
        <p:spPr/>
        <p:txBody>
          <a:bodyPr/>
          <a:lstStyle/>
          <a:p>
            <a:r>
              <a:rPr lang="en-US" dirty="0"/>
              <a:t>A 2e person who is now an expert in 2e children both socially-emotionally and intellectually.</a:t>
            </a:r>
          </a:p>
        </p:txBody>
      </p:sp>
    </p:spTree>
    <p:extLst>
      <p:ext uri="{BB962C8B-B14F-4D97-AF65-F5344CB8AC3E}">
        <p14:creationId xmlns:p14="http://schemas.microsoft.com/office/powerpoint/2010/main" val="267938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2550" y="4629150"/>
            <a:ext cx="9486900" cy="634815"/>
          </a:xfrm>
        </p:spPr>
        <p:txBody>
          <a:bodyPr>
            <a:normAutofit/>
          </a:bodyPr>
          <a:lstStyle/>
          <a:p>
            <a:r>
              <a:rPr lang="en-US" sz="1800">
                <a:hlinkClick r:id="rId2"/>
              </a:rPr>
              <a:t>Is Your Child Twice Exceptional? 4 Simple Ways to See It, and Why You Absolutely Need to Know (notsoformulaic.com)</a:t>
            </a:r>
            <a:endParaRPr lang="en-US" sz="1800"/>
          </a:p>
        </p:txBody>
      </p:sp>
      <p:sp>
        <p:nvSpPr>
          <p:cNvPr id="2" name="Title 1"/>
          <p:cNvSpPr>
            <a:spLocks noGrp="1"/>
          </p:cNvSpPr>
          <p:nvPr>
            <p:ph type="title"/>
          </p:nvPr>
        </p:nvSpPr>
        <p:spPr>
          <a:xfrm>
            <a:off x="1352550" y="1476375"/>
            <a:ext cx="9486900" cy="2628900"/>
          </a:xfrm>
        </p:spPr>
        <p:txBody>
          <a:bodyPr anchor="t">
            <a:normAutofit/>
          </a:bodyPr>
          <a:lstStyle/>
          <a:p>
            <a:r>
              <a:rPr lang="en-US" cap="all" dirty="0"/>
              <a:t>4 SIMPLE WAYS TO IDENTIFY TWICE-EXCEPTIONALITY</a:t>
            </a:r>
            <a:br>
              <a:rPr lang="en-US" cap="all" dirty="0"/>
            </a:br>
            <a:endParaRPr lang="en-US" dirty="0"/>
          </a:p>
        </p:txBody>
      </p:sp>
    </p:spTree>
    <p:extLst>
      <p:ext uri="{BB962C8B-B14F-4D97-AF65-F5344CB8AC3E}">
        <p14:creationId xmlns:p14="http://schemas.microsoft.com/office/powerpoint/2010/main" val="3483662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4664155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5280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a:xfrm>
            <a:off x="17831052" y="5482296"/>
            <a:ext cx="1818248" cy="3815808"/>
          </a:xfrm>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2598" b="12598"/>
          <a:stretch>
            <a:fillRect/>
          </a:stretch>
        </p:blipFill>
        <p:spPr>
          <a:prstGeom prst="rect">
            <a:avLst/>
          </a:prstGeom>
        </p:spPr>
      </p:pic>
      <p:pic>
        <p:nvPicPr>
          <p:cNvPr id="2050"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1119" y="237744"/>
            <a:ext cx="3040381" cy="638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796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2550" y="4629150"/>
            <a:ext cx="9486900" cy="634815"/>
          </a:xfrm>
        </p:spPr>
        <p:txBody>
          <a:bodyPr>
            <a:normAutofit/>
          </a:bodyPr>
          <a:lstStyle/>
          <a:p>
            <a:r>
              <a:rPr lang="en-US" sz="1800">
                <a:hlinkClick r:id="rId2"/>
              </a:rPr>
              <a:t>Is Your Child Twice Exceptional? 4 Simple Ways to See It, and Why You Absolutely Need to Know (notsoformulaic.com)</a:t>
            </a:r>
            <a:endParaRPr lang="en-US" sz="1800"/>
          </a:p>
        </p:txBody>
      </p:sp>
      <p:sp>
        <p:nvSpPr>
          <p:cNvPr id="2" name="Title 1"/>
          <p:cNvSpPr>
            <a:spLocks noGrp="1"/>
          </p:cNvSpPr>
          <p:nvPr>
            <p:ph type="title"/>
          </p:nvPr>
        </p:nvSpPr>
        <p:spPr>
          <a:xfrm>
            <a:off x="1352550" y="1476375"/>
            <a:ext cx="9486900" cy="2628900"/>
          </a:xfrm>
        </p:spPr>
        <p:txBody>
          <a:bodyPr anchor="t">
            <a:normAutofit/>
          </a:bodyPr>
          <a:lstStyle/>
          <a:p>
            <a:r>
              <a:rPr lang="en-US" sz="1800" b="1"/>
              <a:t>Curriculum Access</a:t>
            </a:r>
            <a:br>
              <a:rPr lang="en-US" sz="1800"/>
            </a:br>
            <a:r>
              <a:rPr lang="en-US" sz="1800"/>
              <a:t>For many families, the first step toward a Twice-Exceptional diagnosis comes when their child enters school. Suddenly, the kiddo who could run intellectual circles around the next door neighbor can’t seem to put together two and two. Twice-Exceptionality can manifest in a variety of ways in the classroom, but for general purposes, it’s probably easiest to phrase it in terms of “should.” She should be able to solve these math problems, read this book, follow directions, or sit still. You may find yourself asking how she’s composing sonatas in the living room, but can’t read the sheet music for the teacher at school?</a:t>
            </a:r>
          </a:p>
        </p:txBody>
      </p:sp>
    </p:spTree>
    <p:extLst>
      <p:ext uri="{BB962C8B-B14F-4D97-AF65-F5344CB8AC3E}">
        <p14:creationId xmlns:p14="http://schemas.microsoft.com/office/powerpoint/2010/main" val="1654905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aterfall">
            <a:extLst>
              <a:ext uri="{FF2B5EF4-FFF2-40B4-BE49-F238E27FC236}">
                <a16:creationId xmlns:a16="http://schemas.microsoft.com/office/drawing/2014/main" id="{3D1CF72C-D70E-4BB6-9FC7-57ECE5D5C57F}"/>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CA3A90AD-1CD8-41D2-936B-337F9C4B5729}"/>
              </a:ext>
              <a:ext uri="{C183D7F6-B498-43B3-948B-1728B52AA6E4}">
                <adec:decorative xmlns:adec="http://schemas.microsoft.com/office/drawing/2017/decorative" val="1"/>
              </a:ext>
            </a:extLst>
          </p:cNvPr>
          <p:cNvGrpSpPr/>
          <p:nvPr/>
        </p:nvGrpSpPr>
        <p:grpSpPr bwMode="white">
          <a:xfrm>
            <a:off x="871172" y="930303"/>
            <a:ext cx="10306051" cy="4224794"/>
            <a:chOff x="942974" y="742950"/>
            <a:chExt cx="10306051" cy="3076576"/>
          </a:xfrm>
        </p:grpSpPr>
        <p:cxnSp>
          <p:nvCxnSpPr>
            <p:cNvPr id="6" name="Straight Connector 5">
              <a:extLst>
                <a:ext uri="{FF2B5EF4-FFF2-40B4-BE49-F238E27FC236}">
                  <a16:creationId xmlns:a16="http://schemas.microsoft.com/office/drawing/2014/main" id="{39F3A2BB-40C1-42CA-A4A3-4A1D3D9187CC}"/>
                </a:ext>
              </a:extLst>
            </p:cNvPr>
            <p:cNvCxnSpPr/>
            <p:nvPr/>
          </p:nvCxnSpPr>
          <p:spPr bwMode="white">
            <a:xfrm>
              <a:off x="9182100" y="752475"/>
              <a:ext cx="2066925" cy="0"/>
            </a:xfrm>
            <a:prstGeom prst="line">
              <a:avLst/>
            </a:prstGeom>
            <a:ln>
              <a:solidFill>
                <a:schemeClr val="bg1">
                  <a:alpha val="63000"/>
                </a:schemeClr>
              </a:solidFill>
              <a:prstDash val="solid"/>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94F1E25-ED74-4D7A-B245-5EB4CCB3BC1C}"/>
                </a:ext>
              </a:extLst>
            </p:cNvPr>
            <p:cNvCxnSpPr>
              <a:cxnSpLocks/>
            </p:cNvCxnSpPr>
            <p:nvPr/>
          </p:nvCxnSpPr>
          <p:spPr bwMode="white">
            <a:xfrm>
              <a:off x="11249025" y="742950"/>
              <a:ext cx="0" cy="3076575"/>
            </a:xfrm>
            <a:prstGeom prst="line">
              <a:avLst/>
            </a:prstGeom>
            <a:ln>
              <a:solidFill>
                <a:schemeClr val="bg1">
                  <a:alpha val="63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22E6A9B-9018-4F00-97AA-854FDCF8CDAD}"/>
                </a:ext>
              </a:extLst>
            </p:cNvPr>
            <p:cNvCxnSpPr>
              <a:cxnSpLocks/>
            </p:cNvCxnSpPr>
            <p:nvPr/>
          </p:nvCxnSpPr>
          <p:spPr bwMode="white">
            <a:xfrm flipV="1">
              <a:off x="942975" y="762000"/>
              <a:ext cx="0" cy="3057525"/>
            </a:xfrm>
            <a:prstGeom prst="line">
              <a:avLst/>
            </a:prstGeom>
            <a:ln>
              <a:solidFill>
                <a:schemeClr val="bg1">
                  <a:alpha val="63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BCCD207-4A0F-4D3D-9325-E03163EC28D6}"/>
                </a:ext>
              </a:extLst>
            </p:cNvPr>
            <p:cNvCxnSpPr/>
            <p:nvPr/>
          </p:nvCxnSpPr>
          <p:spPr bwMode="white">
            <a:xfrm>
              <a:off x="942974" y="762000"/>
              <a:ext cx="2209800" cy="0"/>
            </a:xfrm>
            <a:prstGeom prst="straightConnector1">
              <a:avLst/>
            </a:prstGeom>
            <a:ln>
              <a:solidFill>
                <a:schemeClr val="bg1">
                  <a:alpha val="63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70C3325-BB31-4612-9C80-94B32B592862}"/>
                </a:ext>
              </a:extLst>
            </p:cNvPr>
            <p:cNvCxnSpPr/>
            <p:nvPr/>
          </p:nvCxnSpPr>
          <p:spPr bwMode="white">
            <a:xfrm>
              <a:off x="7716715" y="3819525"/>
              <a:ext cx="3528000" cy="0"/>
            </a:xfrm>
            <a:prstGeom prst="line">
              <a:avLst/>
            </a:prstGeom>
            <a:ln>
              <a:solidFill>
                <a:schemeClr val="bg1">
                  <a:alpha val="63000"/>
                </a:schemeClr>
              </a:solidFill>
              <a:prstDash val="solid"/>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3833A57-3DDD-41F3-88A1-C20FCAA46845}"/>
                </a:ext>
              </a:extLst>
            </p:cNvPr>
            <p:cNvCxnSpPr/>
            <p:nvPr/>
          </p:nvCxnSpPr>
          <p:spPr bwMode="white">
            <a:xfrm>
              <a:off x="942974" y="3819526"/>
              <a:ext cx="3636000" cy="0"/>
            </a:xfrm>
            <a:prstGeom prst="straightConnector1">
              <a:avLst/>
            </a:prstGeom>
            <a:ln>
              <a:solidFill>
                <a:schemeClr val="bg1">
                  <a:alpha val="63000"/>
                </a:schemeClr>
              </a:solidFill>
              <a:prstDash val="solid"/>
              <a:tailEnd type="none"/>
            </a:ln>
          </p:spPr>
          <p:style>
            <a:lnRef idx="1">
              <a:schemeClr val="accent1"/>
            </a:lnRef>
            <a:fillRef idx="0">
              <a:schemeClr val="accent1"/>
            </a:fillRef>
            <a:effectRef idx="0">
              <a:schemeClr val="accent1"/>
            </a:effectRef>
            <a:fontRef idx="minor">
              <a:schemeClr val="tx1"/>
            </a:fontRef>
          </p:style>
        </p:cxnSp>
      </p:grpSp>
      <p:sp>
        <p:nvSpPr>
          <p:cNvPr id="3" name="Title 2">
            <a:extLst>
              <a:ext uri="{FF2B5EF4-FFF2-40B4-BE49-F238E27FC236}">
                <a16:creationId xmlns:a16="http://schemas.microsoft.com/office/drawing/2014/main" id="{98DA4ED5-D2AA-4A50-8739-CBD0C97716D0}"/>
              </a:ext>
            </a:extLst>
          </p:cNvPr>
          <p:cNvSpPr>
            <a:spLocks noGrp="1"/>
          </p:cNvSpPr>
          <p:nvPr>
            <p:ph type="title"/>
          </p:nvPr>
        </p:nvSpPr>
        <p:spPr bwMode="white">
          <a:xfrm>
            <a:off x="1085857" y="956463"/>
            <a:ext cx="10020286" cy="3596486"/>
          </a:xfrm>
        </p:spPr>
        <p:txBody>
          <a:bodyPr>
            <a:noAutofit/>
          </a:bodyPr>
          <a:lstStyle/>
          <a:p>
            <a:r>
              <a:rPr lang="ja-JP" altLang="en-US" sz="4900" dirty="0">
                <a:solidFill>
                  <a:prstClr val="white"/>
                </a:solidFill>
              </a:rPr>
              <a:t> </a:t>
            </a:r>
            <a:br>
              <a:rPr lang="en-US" altLang="ja-JP" sz="4900" dirty="0">
                <a:solidFill>
                  <a:prstClr val="white"/>
                </a:solidFill>
              </a:rPr>
            </a:br>
            <a:br>
              <a:rPr lang="en-US" altLang="ja-JP" sz="3600" dirty="0">
                <a:solidFill>
                  <a:prstClr val="white"/>
                </a:solidFill>
              </a:rPr>
            </a:br>
            <a:r>
              <a:rPr lang="en-US" altLang="ja-JP" sz="4900" dirty="0">
                <a:solidFill>
                  <a:prstClr val="white"/>
                </a:solidFill>
              </a:rPr>
              <a:t>2e students are often ASYNCHRONOUS in their development.</a:t>
            </a:r>
            <a:br>
              <a:rPr lang="en-US" altLang="ja-JP" sz="4900" dirty="0">
                <a:solidFill>
                  <a:prstClr val="white"/>
                </a:solidFill>
              </a:rPr>
            </a:br>
            <a:r>
              <a:rPr lang="en-US" sz="4900" dirty="0">
                <a:solidFill>
                  <a:prstClr val="white"/>
                </a:solidFill>
              </a:rPr>
              <a:t> </a:t>
            </a:r>
            <a:br>
              <a:rPr lang="en-US" sz="4900" dirty="0">
                <a:solidFill>
                  <a:prstClr val="white"/>
                </a:solidFill>
              </a:rPr>
            </a:br>
            <a:br>
              <a:rPr lang="en-US" sz="4900" dirty="0">
                <a:solidFill>
                  <a:prstClr val="white"/>
                </a:solidFill>
              </a:rPr>
            </a:br>
            <a:r>
              <a:rPr lang="en-US" sz="4900" dirty="0">
                <a:solidFill>
                  <a:prstClr val="white"/>
                </a:solidFill>
              </a:rPr>
              <a:t> </a:t>
            </a:r>
            <a:endParaRPr lang="en-US" dirty="0"/>
          </a:p>
        </p:txBody>
      </p:sp>
      <p:sp>
        <p:nvSpPr>
          <p:cNvPr id="2" name="Content Placeholder 1">
            <a:extLst>
              <a:ext uri="{FF2B5EF4-FFF2-40B4-BE49-F238E27FC236}">
                <a16:creationId xmlns:a16="http://schemas.microsoft.com/office/drawing/2014/main" id="{4FD4BF03-E100-4A65-A25D-CC84A186DCD0}"/>
              </a:ext>
            </a:extLst>
          </p:cNvPr>
          <p:cNvSpPr>
            <a:spLocks noGrp="1"/>
          </p:cNvSpPr>
          <p:nvPr>
            <p:ph idx="1"/>
          </p:nvPr>
        </p:nvSpPr>
        <p:spPr>
          <a:xfrm>
            <a:off x="1352550" y="4629150"/>
            <a:ext cx="9486900" cy="1238913"/>
          </a:xfrm>
        </p:spPr>
        <p:txBody>
          <a:bodyPr>
            <a:normAutofit fontScale="77500" lnSpcReduction="20000"/>
          </a:bodyPr>
          <a:lstStyle/>
          <a:p>
            <a:pPr lvl="0"/>
            <a:r>
              <a:rPr lang="en-US" i="1" dirty="0">
                <a:solidFill>
                  <a:prstClr val="white"/>
                </a:solidFill>
                <a:cs typeface="Segoe UI" panose="020B0502040204020203" pitchFamily="34" charset="0"/>
              </a:rPr>
              <a:t> in one social, academic, intellectual, or creative area, they may be ahead of their peers.</a:t>
            </a:r>
          </a:p>
          <a:p>
            <a:pPr lvl="0"/>
            <a:r>
              <a:rPr lang="en-US" i="1" dirty="0">
                <a:solidFill>
                  <a:prstClr val="white"/>
                </a:solidFill>
                <a:cs typeface="Segoe UI" panose="020B0502040204020203" pitchFamily="34" charset="0"/>
              </a:rPr>
              <a:t>In other areas, they may develop more slowly, at their own, natural rate.</a:t>
            </a:r>
          </a:p>
          <a:p>
            <a:pPr lvl="0"/>
            <a:endParaRPr lang="en-US" i="1" dirty="0">
              <a:solidFill>
                <a:prstClr val="white"/>
              </a:solidFill>
            </a:endParaRPr>
          </a:p>
          <a:p>
            <a:endParaRPr lang="en-US" dirty="0"/>
          </a:p>
        </p:txBody>
      </p:sp>
    </p:spTree>
    <p:extLst>
      <p:ext uri="{BB962C8B-B14F-4D97-AF65-F5344CB8AC3E}">
        <p14:creationId xmlns:p14="http://schemas.microsoft.com/office/powerpoint/2010/main" val="548322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55000" lnSpcReduction="20000"/>
          </a:bodyPr>
          <a:lstStyle/>
          <a:p>
            <a:r>
              <a:rPr lang="en-US" dirty="0">
                <a:hlinkClick r:id="rId2"/>
              </a:rPr>
              <a:t>Is Your Child Twice Exceptional? 4 Simple Ways to See It, and Why You Absolutely Need to Know (notsoformulaic.com)</a:t>
            </a:r>
            <a:endParaRPr lang="en-US" dirty="0"/>
          </a:p>
        </p:txBody>
      </p:sp>
      <p:sp>
        <p:nvSpPr>
          <p:cNvPr id="3" name="Title 2"/>
          <p:cNvSpPr>
            <a:spLocks noGrp="1"/>
          </p:cNvSpPr>
          <p:nvPr>
            <p:ph type="title"/>
          </p:nvPr>
        </p:nvSpPr>
        <p:spPr/>
        <p:txBody>
          <a:bodyPr>
            <a:normAutofit fontScale="90000"/>
          </a:bodyPr>
          <a:lstStyle/>
          <a:p>
            <a:r>
              <a:rPr lang="en-US" sz="3100" b="1" dirty="0"/>
              <a:t>Asynchronous Development</a:t>
            </a:r>
            <a:br>
              <a:rPr lang="en-US" sz="2700" b="1" dirty="0"/>
            </a:br>
            <a:r>
              <a:rPr lang="en-US" sz="2700" dirty="0"/>
              <a:t>All gifted children exhibit some range of asynchronous development. 2E kids present symptoms off the chart. Our daughter, for example, was reading middle-grade books in kindergarten, but her teacher was concerned she couldn’t color inside the lines. Our kiddo could outpace her classmates in focus and concentration, but transitions between activities were an absolute nightmare. Intellectually advanced but emotionally delayed, her asynchronous development was tearing her apart.</a:t>
            </a:r>
            <a:br>
              <a:rPr lang="en-US" dirty="0"/>
            </a:br>
            <a:endParaRPr lang="en-US" dirty="0"/>
          </a:p>
        </p:txBody>
      </p:sp>
    </p:spTree>
    <p:extLst>
      <p:ext uri="{BB962C8B-B14F-4D97-AF65-F5344CB8AC3E}">
        <p14:creationId xmlns:p14="http://schemas.microsoft.com/office/powerpoint/2010/main" val="3829503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2C792-936D-4B4D-BAA1-39B609046296}"/>
              </a:ext>
            </a:extLst>
          </p:cNvPr>
          <p:cNvSpPr>
            <a:spLocks noGrp="1"/>
          </p:cNvSpPr>
          <p:nvPr>
            <p:ph type="title"/>
          </p:nvPr>
        </p:nvSpPr>
        <p:spPr>
          <a:xfrm>
            <a:off x="9296400" y="603504"/>
            <a:ext cx="2432304" cy="1645920"/>
          </a:xfrm>
        </p:spPr>
        <p:txBody>
          <a:bodyPr anchor="b">
            <a:normAutofit/>
          </a:bodyPr>
          <a:lstStyle/>
          <a:p>
            <a:r>
              <a:rPr lang="en-US" b="0"/>
              <a:t>SEE THE CHILD</a:t>
            </a:r>
            <a:endParaRPr lang="en-US"/>
          </a:p>
        </p:txBody>
      </p:sp>
      <p:pic>
        <p:nvPicPr>
          <p:cNvPr id="20" name="Video 19" descr="Children Drawing And Colouring">
            <a:extLst>
              <a:ext uri="{FF2B5EF4-FFF2-40B4-BE49-F238E27FC236}">
                <a16:creationId xmlns:a16="http://schemas.microsoft.com/office/drawing/2014/main" id="{5FD266F2-A9A3-2993-FA05-BEE2123200A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463" r="7134" b="-1"/>
          <a:stretch/>
        </p:blipFill>
        <p:spPr>
          <a:xfrm>
            <a:off x="228599" y="237744"/>
            <a:ext cx="8531352" cy="6382512"/>
          </a:xfrm>
          <a:prstGeom prst="rect">
            <a:avLst/>
          </a:prstGeom>
          <a:noFill/>
          <a:ln>
            <a:noFill/>
          </a:ln>
        </p:spPr>
      </p:pic>
      <p:sp>
        <p:nvSpPr>
          <p:cNvPr id="3" name="Subtitle 2">
            <a:extLst>
              <a:ext uri="{FF2B5EF4-FFF2-40B4-BE49-F238E27FC236}">
                <a16:creationId xmlns:a16="http://schemas.microsoft.com/office/drawing/2014/main" id="{2A2C1EC0-BDC8-41DC-A622-271C07FB051C}"/>
              </a:ext>
            </a:extLst>
          </p:cNvPr>
          <p:cNvSpPr>
            <a:spLocks noGrp="1"/>
          </p:cNvSpPr>
          <p:nvPr>
            <p:ph type="body" sz="half" idx="2"/>
          </p:nvPr>
        </p:nvSpPr>
        <p:spPr>
          <a:xfrm>
            <a:off x="9296400" y="2286000"/>
            <a:ext cx="2432304" cy="3502152"/>
          </a:xfrm>
        </p:spPr>
        <p:txBody>
          <a:bodyPr>
            <a:normAutofit/>
          </a:bodyPr>
          <a:lstStyle/>
          <a:p>
            <a:r>
              <a:rPr lang="en-US"/>
              <a:t>NOT the grade level norm. Schools use grade level norms, which are mathematical constructs, not people.</a:t>
            </a:r>
          </a:p>
        </p:txBody>
      </p:sp>
    </p:spTree>
    <p:extLst>
      <p:ext uri="{BB962C8B-B14F-4D97-AF65-F5344CB8AC3E}">
        <p14:creationId xmlns:p14="http://schemas.microsoft.com/office/powerpoint/2010/main" val="246243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0"/>
                                        </p:tgtEl>
                                      </p:cBhvr>
                                    </p:cmd>
                                  </p:childTnLst>
                                </p:cTn>
                              </p:par>
                            </p:childTnLst>
                          </p:cTn>
                        </p:par>
                      </p:childTnLst>
                    </p:cTn>
                  </p:par>
                </p:childTnLst>
              </p:cTn>
              <p:nextCondLst>
                <p:cond evt="onClick" delay="0">
                  <p:tgtEl>
                    <p:spTgt spid="20"/>
                  </p:tgtEl>
                </p:cond>
              </p:nextCondLst>
            </p:seq>
            <p:video>
              <p:cMediaNode mute="1">
                <p:cTn id="19" repeatCount="indefinite" fill="hold" display="0">
                  <p:stCondLst>
                    <p:cond delay="indefinite"/>
                  </p:stCondLst>
                </p:cTn>
                <p:tgtEl>
                  <p:spTgt spid="2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7392"/>
            <a:ext cx="2430780" cy="1645920"/>
          </a:xfrm>
        </p:spPr>
        <p:txBody>
          <a:bodyPr anchor="b">
            <a:normAutofit/>
          </a:bodyPr>
          <a:lstStyle/>
          <a:p>
            <a:r>
              <a:rPr lang="en-US" sz="2200"/>
              <a:t>2e is only one way of describing these children.</a:t>
            </a:r>
          </a:p>
        </p:txBody>
      </p:sp>
      <p:sp>
        <p:nvSpPr>
          <p:cNvPr id="4" name="Text Placeholder 3"/>
          <p:cNvSpPr>
            <a:spLocks noGrp="1"/>
          </p:cNvSpPr>
          <p:nvPr>
            <p:ph type="body" sz="half" idx="2"/>
          </p:nvPr>
        </p:nvSpPr>
        <p:spPr>
          <a:xfrm>
            <a:off x="9296400" y="2286000"/>
            <a:ext cx="2430780" cy="3505200"/>
          </a:xfrm>
        </p:spPr>
        <p:txBody>
          <a:bodyPr>
            <a:normAutofit/>
          </a:bodyPr>
          <a:lstStyle/>
          <a:p>
            <a:r>
              <a:rPr lang="en-US"/>
              <a:t>Many theorists and professionals prefer the term multi-exceptional as these children have complex educational and emotional needs. Their needs may expand beyond ADHD, ASD, processing disorders, and emotional disorders. </a:t>
            </a:r>
          </a:p>
        </p:txBody>
      </p:sp>
      <p:graphicFrame>
        <p:nvGraphicFramePr>
          <p:cNvPr id="6" name="Content Placeholder 2">
            <a:extLst>
              <a:ext uri="{FF2B5EF4-FFF2-40B4-BE49-F238E27FC236}">
                <a16:creationId xmlns:a16="http://schemas.microsoft.com/office/drawing/2014/main" id="{DB4ED216-6599-DA9A-7DD9-D969660F4C0A}"/>
              </a:ext>
            </a:extLst>
          </p:cNvPr>
          <p:cNvGraphicFramePr>
            <a:graphicFrameLocks noGrp="1"/>
          </p:cNvGraphicFramePr>
          <p:nvPr>
            <p:ph idx="1"/>
            <p:extLst>
              <p:ext uri="{D42A27DB-BD31-4B8C-83A1-F6EECF244321}">
                <p14:modId xmlns:p14="http://schemas.microsoft.com/office/powerpoint/2010/main" val="3452300731"/>
              </p:ext>
            </p:extLst>
          </p:nvPr>
        </p:nvGraphicFramePr>
        <p:xfrm>
          <a:off x="685800" y="6096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2987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9656"/>
            <a:ext cx="10515600" cy="3408893"/>
          </a:xfrm>
        </p:spPr>
        <p:txBody>
          <a:bodyPr anchor="t">
            <a:normAutofit/>
          </a:bodyPr>
          <a:lstStyle/>
          <a:p>
            <a:r>
              <a:rPr lang="en-US" sz="3400"/>
              <a:t>Heightened Overexcitabilities and Sensitivities</a:t>
            </a:r>
            <a:br>
              <a:rPr lang="en-US" sz="3400" b="1"/>
            </a:br>
            <a:r>
              <a:rPr lang="en-US" sz="3400"/>
              <a:t>Where </a:t>
            </a:r>
            <a:r>
              <a:rPr lang="en-US" sz="3400">
                <a:hlinkClick r:id="rId2"/>
              </a:rPr>
              <a:t>gifted kids are </a:t>
            </a:r>
            <a:r>
              <a:rPr lang="en-US" sz="3400" i="1"/>
              <a:t>more</a:t>
            </a:r>
            <a:r>
              <a:rPr lang="en-US" sz="3400"/>
              <a:t>, 2Es are often </a:t>
            </a:r>
            <a:r>
              <a:rPr lang="en-US" sz="3400" i="1"/>
              <a:t>more than</a:t>
            </a:r>
            <a:r>
              <a:rPr lang="en-US" sz="3400"/>
              <a:t>. Underlying conditions might amplify the need for sensory stimulation or avoidance; an awareness of differences might result in greater </a:t>
            </a:r>
            <a:r>
              <a:rPr lang="en-US" sz="3400">
                <a:hlinkClick r:id="rId3"/>
              </a:rPr>
              <a:t>emotional distress</a:t>
            </a:r>
            <a:r>
              <a:rPr lang="en-US" sz="3400"/>
              <a:t>.</a:t>
            </a:r>
            <a:br>
              <a:rPr lang="en-US" sz="3400"/>
            </a:br>
            <a:endParaRPr lang="en-US" sz="3400"/>
          </a:p>
        </p:txBody>
      </p:sp>
      <p:sp>
        <p:nvSpPr>
          <p:cNvPr id="3" name="Content Placeholder 2"/>
          <p:cNvSpPr>
            <a:spLocks noGrp="1"/>
          </p:cNvSpPr>
          <p:nvPr>
            <p:ph idx="1"/>
          </p:nvPr>
        </p:nvSpPr>
        <p:spPr>
          <a:xfrm>
            <a:off x="1352550" y="6150952"/>
            <a:ext cx="9486900" cy="515492"/>
          </a:xfrm>
        </p:spPr>
        <p:txBody>
          <a:bodyPr>
            <a:normAutofit/>
          </a:bodyPr>
          <a:lstStyle/>
          <a:p>
            <a:r>
              <a:rPr lang="en-US" sz="1400">
                <a:solidFill>
                  <a:schemeClr val="bg1"/>
                </a:solidFill>
                <a:hlinkClick r:id="rId4"/>
              </a:rPr>
              <a:t>Is Your Child Twice Exceptional? 4 Simple Ways to See It, and Why You Absolutely Need to Know (notsoformulaic.com)</a:t>
            </a:r>
            <a:endParaRPr lang="en-US" sz="1400">
              <a:solidFill>
                <a:schemeClr val="bg1"/>
              </a:solidFill>
            </a:endParaRPr>
          </a:p>
        </p:txBody>
      </p:sp>
    </p:spTree>
    <p:extLst>
      <p:ext uri="{BB962C8B-B14F-4D97-AF65-F5344CB8AC3E}">
        <p14:creationId xmlns:p14="http://schemas.microsoft.com/office/powerpoint/2010/main" val="931552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780"/>
            <a:ext cx="16706851" cy="761047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normAutofit fontScale="55000" lnSpcReduction="20000"/>
          </a:bodyPr>
          <a:lstStyle/>
          <a:p>
            <a:r>
              <a:rPr lang="en-US" dirty="0">
                <a:hlinkClick r:id="rId3"/>
              </a:rPr>
              <a:t>Is Your Child Twice Exceptional? 4 Simple Ways to See It, and Why You Absolutely Need to Know (notsoformulaic.com)</a:t>
            </a:r>
            <a:endParaRPr lang="en-US" dirty="0"/>
          </a:p>
        </p:txBody>
      </p:sp>
      <p:sp>
        <p:nvSpPr>
          <p:cNvPr id="3" name="Title 2"/>
          <p:cNvSpPr>
            <a:spLocks noGrp="1"/>
          </p:cNvSpPr>
          <p:nvPr>
            <p:ph type="title"/>
          </p:nvPr>
        </p:nvSpPr>
        <p:spPr/>
        <p:txBody>
          <a:bodyPr>
            <a:normAutofit/>
          </a:bodyPr>
          <a:lstStyle/>
          <a:p>
            <a:r>
              <a:rPr lang="en-US" dirty="0">
                <a:solidFill>
                  <a:schemeClr val="bg1"/>
                </a:solidFill>
              </a:rPr>
              <a:t>Social Struggles</a:t>
            </a:r>
            <a:br>
              <a:rPr lang="en-US" b="1" dirty="0">
                <a:solidFill>
                  <a:schemeClr val="bg1"/>
                </a:solidFill>
              </a:rPr>
            </a:br>
            <a:r>
              <a:rPr lang="en-US" sz="2700" dirty="0">
                <a:solidFill>
                  <a:schemeClr val="bg1"/>
                </a:solidFill>
              </a:rPr>
              <a:t>2E children can have a hard time </a:t>
            </a:r>
            <a:r>
              <a:rPr lang="en-US" sz="2700" dirty="0">
                <a:solidFill>
                  <a:schemeClr val="bg1"/>
                </a:solidFill>
                <a:hlinkClick r:id="rId4"/>
              </a:rPr>
              <a:t>making friends</a:t>
            </a:r>
            <a:r>
              <a:rPr lang="en-US" sz="2700" dirty="0">
                <a:solidFill>
                  <a:schemeClr val="bg1"/>
                </a:solidFill>
              </a:rPr>
              <a:t>. While this is common with gifted children, too, the social gauntlet is far more challenging for a child with additional special needs. Missed social cues, the desire for proprioceptive input, poor impulse control, coping mechanisms, and the like can make 2E kids persona non grata. It’s hard to experience and pretty terrible to watch.</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3102721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rilla">
            <a:extLst>
              <a:ext uri="{FF2B5EF4-FFF2-40B4-BE49-F238E27FC236}">
                <a16:creationId xmlns:a16="http://schemas.microsoft.com/office/drawing/2014/main" id="{319C5782-16AC-4EAC-B845-524F43E27874}"/>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33FCE194-C2FC-4B54-9C2D-F4826B48854C}"/>
              </a:ext>
            </a:extLst>
          </p:cNvPr>
          <p:cNvSpPr>
            <a:spLocks noGrp="1"/>
          </p:cNvSpPr>
          <p:nvPr>
            <p:ph type="title"/>
          </p:nvPr>
        </p:nvSpPr>
        <p:spPr bwMode="white">
          <a:xfrm>
            <a:off x="4430385" y="322461"/>
            <a:ext cx="5838825" cy="6456912"/>
          </a:xfrm>
        </p:spPr>
        <p:txBody>
          <a:bodyPr>
            <a:normAutofit/>
          </a:bodyPr>
          <a:lstStyle/>
          <a:p>
            <a:pPr lvl="0">
              <a:spcBef>
                <a:spcPts val="1000"/>
              </a:spcBef>
            </a:pPr>
            <a:br>
              <a:rPr lang="en-US" sz="5400" i="1" dirty="0">
                <a:solidFill>
                  <a:prstClr val="white"/>
                </a:solidFill>
                <a:latin typeface="Gill Sans MT" panose="020B0502020104020203" pitchFamily="34" charset="0"/>
                <a:ea typeface="+mn-ea"/>
                <a:cs typeface="+mn-cs"/>
              </a:rPr>
            </a:br>
            <a:r>
              <a:rPr lang="en-US" sz="2800" i="1" dirty="0">
                <a:solidFill>
                  <a:prstClr val="white"/>
                </a:solidFill>
                <a:latin typeface="Gill Sans MT" panose="020B0502020104020203" pitchFamily="34" charset="0"/>
                <a:ea typeface="+mn-ea"/>
                <a:cs typeface="+mn-cs"/>
              </a:rPr>
              <a:t> </a:t>
            </a:r>
            <a:br>
              <a:rPr lang="en-US" sz="5400" i="1" dirty="0">
                <a:solidFill>
                  <a:prstClr val="white"/>
                </a:solidFill>
                <a:latin typeface="Gill Sans MT" panose="020B0502020104020203" pitchFamily="34" charset="0"/>
                <a:ea typeface="+mn-ea"/>
                <a:cs typeface="+mn-cs"/>
              </a:rPr>
            </a:br>
            <a:br>
              <a:rPr lang="en-US" sz="5400" i="1" dirty="0">
                <a:solidFill>
                  <a:prstClr val="white"/>
                </a:solidFill>
                <a:latin typeface="Gill Sans MT" panose="020B0502020104020203" pitchFamily="34" charset="0"/>
                <a:ea typeface="+mn-ea"/>
                <a:cs typeface="+mn-cs"/>
              </a:rPr>
            </a:br>
            <a:br>
              <a:rPr lang="en-US" sz="5400" i="1" dirty="0">
                <a:solidFill>
                  <a:prstClr val="white"/>
                </a:solidFill>
                <a:latin typeface="Gill Sans MT" panose="020B0502020104020203" pitchFamily="34" charset="0"/>
                <a:ea typeface="+mn-ea"/>
                <a:cs typeface="+mn-cs"/>
              </a:rPr>
            </a:br>
            <a:br>
              <a:rPr lang="en-US" sz="2800" i="1" dirty="0">
                <a:solidFill>
                  <a:prstClr val="white"/>
                </a:solidFill>
                <a:latin typeface="Gill Sans MT" panose="020B0502020104020203" pitchFamily="34" charset="0"/>
                <a:ea typeface="+mn-ea"/>
                <a:cs typeface="+mn-cs"/>
              </a:rPr>
            </a:br>
            <a:br>
              <a:rPr lang="en-US" sz="2800" i="1" dirty="0">
                <a:solidFill>
                  <a:prstClr val="white"/>
                </a:solidFill>
                <a:latin typeface="Gill Sans MT" panose="020B0502020104020203" pitchFamily="34" charset="0"/>
                <a:ea typeface="+mn-ea"/>
                <a:cs typeface="+mn-cs"/>
              </a:rPr>
            </a:br>
            <a:br>
              <a:rPr lang="en-US" sz="2400" i="1" dirty="0">
                <a:solidFill>
                  <a:prstClr val="white"/>
                </a:solidFill>
                <a:latin typeface="Gill Sans MT" panose="020B0502020104020203" pitchFamily="34" charset="0"/>
                <a:ea typeface="+mn-ea"/>
                <a:cs typeface="+mn-cs"/>
              </a:rPr>
            </a:br>
            <a:br>
              <a:rPr lang="en-US" sz="2800" i="1" dirty="0">
                <a:solidFill>
                  <a:prstClr val="white"/>
                </a:solidFill>
                <a:latin typeface="Gill Sans MT" panose="020B0502020104020203" pitchFamily="34" charset="0"/>
                <a:ea typeface="+mn-ea"/>
                <a:cs typeface="+mn-cs"/>
              </a:rPr>
            </a:br>
            <a:br>
              <a:rPr lang="en-US" sz="2800" i="1" dirty="0">
                <a:solidFill>
                  <a:prstClr val="white"/>
                </a:solidFill>
                <a:latin typeface="Gill Sans MT" panose="020B0502020104020203" pitchFamily="34" charset="0"/>
                <a:ea typeface="+mn-ea"/>
                <a:cs typeface="+mn-cs"/>
              </a:rPr>
            </a:br>
            <a:br>
              <a:rPr lang="en-US" sz="2800" i="1" dirty="0">
                <a:solidFill>
                  <a:prstClr val="white"/>
                </a:solidFill>
                <a:latin typeface="Gill Sans MT" panose="020B0502020104020203" pitchFamily="34" charset="0"/>
                <a:ea typeface="+mn-ea"/>
                <a:cs typeface="+mn-cs"/>
              </a:rPr>
            </a:br>
            <a:r>
              <a:rPr lang="en-US" sz="2800" i="1" dirty="0">
                <a:solidFill>
                  <a:prstClr val="white"/>
                </a:solidFill>
                <a:latin typeface="Gill Sans MT" panose="020B0502020104020203" pitchFamily="34" charset="0"/>
                <a:ea typeface="+mn-ea"/>
                <a:cs typeface="+mn-cs"/>
              </a:rPr>
              <a:t> </a:t>
            </a:r>
            <a:br>
              <a:rPr lang="en-US" sz="5400" i="1" dirty="0">
                <a:solidFill>
                  <a:prstClr val="white"/>
                </a:solidFill>
                <a:latin typeface="Gill Sans MT" panose="020B0502020104020203" pitchFamily="34" charset="0"/>
                <a:ea typeface="+mn-ea"/>
                <a:cs typeface="+mn-cs"/>
              </a:rPr>
            </a:br>
            <a:r>
              <a:rPr lang="en-US" sz="5400" i="1" dirty="0">
                <a:solidFill>
                  <a:prstClr val="white"/>
                </a:solidFill>
                <a:latin typeface="Gill Sans MT" panose="020B0502020104020203" pitchFamily="34" charset="0"/>
                <a:ea typeface="+mn-ea"/>
                <a:cs typeface="+mn-cs"/>
              </a:rPr>
              <a:t> </a:t>
            </a:r>
            <a:endParaRPr lang="en-US" dirty="0"/>
          </a:p>
        </p:txBody>
      </p:sp>
      <p:sp>
        <p:nvSpPr>
          <p:cNvPr id="2" name="Content Placeholder 1">
            <a:extLst>
              <a:ext uri="{FF2B5EF4-FFF2-40B4-BE49-F238E27FC236}">
                <a16:creationId xmlns:a16="http://schemas.microsoft.com/office/drawing/2014/main" id="{99FE8492-F5C3-43D4-B659-A88210F4E6B2}"/>
              </a:ext>
            </a:extLst>
          </p:cNvPr>
          <p:cNvSpPr>
            <a:spLocks noGrp="1"/>
          </p:cNvSpPr>
          <p:nvPr>
            <p:ph idx="1"/>
          </p:nvPr>
        </p:nvSpPr>
        <p:spPr/>
        <p:txBody>
          <a:bodyPr>
            <a:normAutofit/>
          </a:bodyPr>
          <a:lstStyle/>
          <a:p>
            <a:pPr marL="0" lvl="0" indent="0">
              <a:buNone/>
            </a:pPr>
            <a:endParaRPr lang="en-US" sz="2000" dirty="0">
              <a:solidFill>
                <a:prstClr val="white"/>
              </a:solidFill>
            </a:endParaRPr>
          </a:p>
          <a:p>
            <a:pPr lvl="0"/>
            <a:endParaRPr lang="en-US" sz="2000" dirty="0">
              <a:solidFill>
                <a:prstClr val="black"/>
              </a:solidFill>
            </a:endParaRPr>
          </a:p>
          <a:p>
            <a:endParaRPr lang="en-US" dirty="0"/>
          </a:p>
        </p:txBody>
      </p:sp>
      <p:sp>
        <p:nvSpPr>
          <p:cNvPr id="6" name="TextBox 5"/>
          <p:cNvSpPr txBox="1"/>
          <p:nvPr/>
        </p:nvSpPr>
        <p:spPr>
          <a:xfrm>
            <a:off x="166977" y="63609"/>
            <a:ext cx="4142630" cy="1200329"/>
          </a:xfrm>
          <a:prstGeom prst="rect">
            <a:avLst/>
          </a:prstGeom>
          <a:noFill/>
        </p:spPr>
        <p:txBody>
          <a:bodyPr wrap="square" rtlCol="0">
            <a:spAutoFit/>
          </a:bodyPr>
          <a:lstStyle/>
          <a:p>
            <a:r>
              <a:rPr lang="en-US" sz="2400" dirty="0">
                <a:solidFill>
                  <a:schemeClr val="bg1"/>
                </a:solidFill>
              </a:rPr>
              <a:t>Relative Strengths – hierarchy of abilities that one possesses</a:t>
            </a:r>
          </a:p>
        </p:txBody>
      </p:sp>
    </p:spTree>
    <p:extLst>
      <p:ext uri="{BB962C8B-B14F-4D97-AF65-F5344CB8AC3E}">
        <p14:creationId xmlns:p14="http://schemas.microsoft.com/office/powerpoint/2010/main" val="729284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trengths and Weaknesses. Size: 156 x 106. Source: www.istockphoto.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3" y="-220822"/>
            <a:ext cx="12111487"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5300" y="-220822"/>
            <a:ext cx="10515600" cy="1325563"/>
          </a:xfrm>
        </p:spPr>
        <p:txBody>
          <a:bodyPr/>
          <a:lstStyle/>
          <a:p>
            <a:r>
              <a:rPr lang="en-US" dirty="0"/>
              <a:t>2E Child Characteristics</a:t>
            </a:r>
          </a:p>
        </p:txBody>
      </p:sp>
      <p:sp>
        <p:nvSpPr>
          <p:cNvPr id="3" name="Content Placeholder 2"/>
          <p:cNvSpPr>
            <a:spLocks noGrp="1"/>
          </p:cNvSpPr>
          <p:nvPr>
            <p:ph sz="half" idx="1"/>
          </p:nvPr>
        </p:nvSpPr>
        <p:spPr>
          <a:xfrm>
            <a:off x="190500" y="655360"/>
            <a:ext cx="5193533" cy="3697565"/>
          </a:xfrm>
        </p:spPr>
        <p:txBody>
          <a:bodyPr>
            <a:noAutofit/>
          </a:bodyPr>
          <a:lstStyle/>
          <a:p>
            <a:r>
              <a:rPr lang="en-US" sz="2400" b="1" dirty="0"/>
              <a:t>Superior vocabulary</a:t>
            </a:r>
          </a:p>
          <a:p>
            <a:r>
              <a:rPr lang="en-US" sz="2400" b="1" dirty="0"/>
              <a:t>Advanced ideas and opinions</a:t>
            </a:r>
          </a:p>
          <a:p>
            <a:r>
              <a:rPr lang="en-US" sz="2400" b="1" dirty="0"/>
              <a:t>High levels of creativity and problem-solving ability</a:t>
            </a:r>
          </a:p>
          <a:p>
            <a:r>
              <a:rPr lang="en-US" sz="2400" b="1" dirty="0"/>
              <a:t>Extremely curious, imaginative, and inquisitive</a:t>
            </a:r>
          </a:p>
          <a:p>
            <a:r>
              <a:rPr lang="en-US" sz="2400" b="1" dirty="0"/>
              <a:t>Wide range of interests not related to school</a:t>
            </a:r>
          </a:p>
          <a:p>
            <a:r>
              <a:rPr lang="en-US" sz="2400" b="1" dirty="0"/>
              <a:t>Penetrating insight into complex issues</a:t>
            </a:r>
          </a:p>
          <a:p>
            <a:r>
              <a:rPr lang="en-US" sz="2400" b="1" dirty="0"/>
              <a:t>Specific talent or consuming interest area</a:t>
            </a:r>
          </a:p>
          <a:p>
            <a:r>
              <a:rPr lang="en-US" sz="2400" b="1" dirty="0"/>
              <a:t>Sophisticated sense of humor</a:t>
            </a:r>
          </a:p>
        </p:txBody>
      </p:sp>
      <p:sp>
        <p:nvSpPr>
          <p:cNvPr id="4" name="Content Placeholder 3"/>
          <p:cNvSpPr>
            <a:spLocks noGrp="1"/>
          </p:cNvSpPr>
          <p:nvPr>
            <p:ph sz="half" idx="2"/>
          </p:nvPr>
        </p:nvSpPr>
        <p:spPr>
          <a:xfrm>
            <a:off x="6846570" y="655360"/>
            <a:ext cx="4754880" cy="6316980"/>
          </a:xfrm>
        </p:spPr>
        <p:txBody>
          <a:bodyPr>
            <a:normAutofit lnSpcReduction="10000"/>
          </a:bodyPr>
          <a:lstStyle/>
          <a:p>
            <a:r>
              <a:rPr lang="en-US" sz="2600" b="1" dirty="0"/>
              <a:t>Poor social skills</a:t>
            </a:r>
          </a:p>
          <a:p>
            <a:r>
              <a:rPr lang="en-US" sz="2600" b="1" dirty="0"/>
              <a:t>High sensitivity to criticism</a:t>
            </a:r>
          </a:p>
          <a:p>
            <a:r>
              <a:rPr lang="en-US" sz="2600" b="1" dirty="0"/>
              <a:t>Lack of organizational and study skills</a:t>
            </a:r>
          </a:p>
          <a:p>
            <a:r>
              <a:rPr lang="en-US" sz="2600" b="1" dirty="0"/>
              <a:t>Discrepant verbal and performance skills</a:t>
            </a:r>
          </a:p>
          <a:p>
            <a:r>
              <a:rPr lang="en-US" sz="2600" b="1" dirty="0"/>
              <a:t>Poor performance in one or more academic areas</a:t>
            </a:r>
          </a:p>
          <a:p>
            <a:r>
              <a:rPr lang="en-US" sz="2600" b="1" dirty="0"/>
              <a:t>Difficulty with written expression</a:t>
            </a:r>
          </a:p>
          <a:p>
            <a:r>
              <a:rPr lang="en-US" sz="2600" b="1" dirty="0"/>
              <a:t>Stubborn opinionated demeanor</a:t>
            </a:r>
          </a:p>
          <a:p>
            <a:r>
              <a:rPr lang="en-US" sz="2600" b="1" dirty="0"/>
              <a:t>High impulsivity</a:t>
            </a:r>
          </a:p>
          <a:p>
            <a:endParaRPr lang="en-US" dirty="0"/>
          </a:p>
        </p:txBody>
      </p:sp>
      <p:sp>
        <p:nvSpPr>
          <p:cNvPr id="5" name="TextBox 4"/>
          <p:cNvSpPr txBox="1"/>
          <p:nvPr/>
        </p:nvSpPr>
        <p:spPr>
          <a:xfrm>
            <a:off x="6476865" y="6488668"/>
            <a:ext cx="5093854" cy="369332"/>
          </a:xfrm>
          <a:prstGeom prst="rect">
            <a:avLst/>
          </a:prstGeom>
          <a:noFill/>
        </p:spPr>
        <p:txBody>
          <a:bodyPr wrap="square" rtlCol="0">
            <a:spAutoFit/>
          </a:bodyPr>
          <a:lstStyle/>
          <a:p>
            <a:r>
              <a:rPr lang="en-US" dirty="0"/>
              <a:t>https://image.slidesharecdn.com</a:t>
            </a:r>
          </a:p>
        </p:txBody>
      </p:sp>
    </p:spTree>
    <p:extLst>
      <p:ext uri="{BB962C8B-B14F-4D97-AF65-F5344CB8AC3E}">
        <p14:creationId xmlns:p14="http://schemas.microsoft.com/office/powerpoint/2010/main" val="2926108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7392"/>
            <a:ext cx="2430780" cy="1645920"/>
          </a:xfrm>
        </p:spPr>
        <p:txBody>
          <a:bodyPr anchor="b">
            <a:normAutofit/>
          </a:bodyPr>
          <a:lstStyle/>
          <a:p>
            <a:r>
              <a:rPr lang="en-US" dirty="0"/>
              <a:t>Before we go any further…</a:t>
            </a:r>
          </a:p>
        </p:txBody>
      </p:sp>
      <p:sp>
        <p:nvSpPr>
          <p:cNvPr id="9" name="Text Placeholder 3">
            <a:extLst>
              <a:ext uri="{FF2B5EF4-FFF2-40B4-BE49-F238E27FC236}">
                <a16:creationId xmlns:a16="http://schemas.microsoft.com/office/drawing/2014/main" id="{D0B165DD-FA2E-A251-8865-978C49F2A700}"/>
              </a:ext>
            </a:extLst>
          </p:cNvPr>
          <p:cNvSpPr>
            <a:spLocks noGrp="1"/>
          </p:cNvSpPr>
          <p:nvPr>
            <p:ph type="body" sz="half" idx="2"/>
          </p:nvPr>
        </p:nvSpPr>
        <p:spPr>
          <a:xfrm>
            <a:off x="9296400" y="2286000"/>
            <a:ext cx="2430780" cy="3505200"/>
          </a:xfrm>
        </p:spPr>
        <p:txBody>
          <a:bodyPr/>
          <a:lstStyle/>
          <a:p>
            <a:endParaRPr lang="en-US"/>
          </a:p>
        </p:txBody>
      </p:sp>
      <p:graphicFrame>
        <p:nvGraphicFramePr>
          <p:cNvPr id="5" name="Content Placeholder 2">
            <a:extLst>
              <a:ext uri="{FF2B5EF4-FFF2-40B4-BE49-F238E27FC236}">
                <a16:creationId xmlns:a16="http://schemas.microsoft.com/office/drawing/2014/main" id="{9D78E829-595F-E668-FDEB-79043C3584B1}"/>
              </a:ext>
            </a:extLst>
          </p:cNvPr>
          <p:cNvGraphicFramePr>
            <a:graphicFrameLocks noGrp="1"/>
          </p:cNvGraphicFramePr>
          <p:nvPr>
            <p:ph idx="1"/>
            <p:extLst>
              <p:ext uri="{D42A27DB-BD31-4B8C-83A1-F6EECF244321}">
                <p14:modId xmlns:p14="http://schemas.microsoft.com/office/powerpoint/2010/main" val="396782975"/>
              </p:ext>
            </p:extLst>
          </p:nvPr>
        </p:nvGraphicFramePr>
        <p:xfrm>
          <a:off x="685800" y="6096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9036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rticles">
            <a:extLst>
              <a:ext uri="{FF2B5EF4-FFF2-40B4-BE49-F238E27FC236}">
                <a16:creationId xmlns:a16="http://schemas.microsoft.com/office/drawing/2014/main" id="{BB329AFD-4001-4225-B4F5-525CAC51680F}"/>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BCD240D-7765-4D41-B29A-20F970E99312}"/>
              </a:ext>
              <a:ext uri="{C183D7F6-B498-43B3-948B-1728B52AA6E4}">
                <adec:decorative xmlns:adec="http://schemas.microsoft.com/office/drawing/2017/decorative" val="1"/>
              </a:ext>
            </a:extLst>
          </p:cNvPr>
          <p:cNvSpPr/>
          <p:nvPr/>
        </p:nvSpPr>
        <p:spPr bwMode="black">
          <a:xfrm flipV="1">
            <a:off x="721885" y="638419"/>
            <a:ext cx="10748230" cy="2133356"/>
          </a:xfrm>
          <a:prstGeom prst="roundRect">
            <a:avLst>
              <a:gd name="adj" fmla="val 4901"/>
            </a:avLst>
          </a:prstGeom>
          <a:solidFill>
            <a:srgbClr val="000000">
              <a:alpha val="50000"/>
            </a:srgbClr>
          </a:solidFill>
          <a:ln w="50800" cmpd="tri">
            <a:gradFill>
              <a:gsLst>
                <a:gs pos="0">
                  <a:schemeClr val="bg1">
                    <a:alpha val="62000"/>
                    <a:lumMod val="0"/>
                    <a:lumOff val="100000"/>
                  </a:schemeClr>
                </a:gs>
                <a:gs pos="74000">
                  <a:schemeClr val="bg1">
                    <a:lumMod val="65000"/>
                  </a:schemeClr>
                </a:gs>
                <a:gs pos="83000">
                  <a:schemeClr val="bg1">
                    <a:lumMod val="85000"/>
                  </a:schemeClr>
                </a:gs>
                <a:gs pos="100000">
                  <a:schemeClr val="bg1">
                    <a:lumMod val="97000"/>
                    <a:lumOff val="3000"/>
                  </a:schemeClr>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4A7A9C-0AAA-4611-87EF-0C38B5743643}"/>
              </a:ext>
            </a:extLst>
          </p:cNvPr>
          <p:cNvSpPr>
            <a:spLocks noGrp="1"/>
          </p:cNvSpPr>
          <p:nvPr>
            <p:ph type="title"/>
          </p:nvPr>
        </p:nvSpPr>
        <p:spPr bwMode="white"/>
        <p:txBody>
          <a:bodyPr>
            <a:normAutofit/>
          </a:bodyPr>
          <a:lstStyle/>
          <a:p>
            <a:r>
              <a:rPr lang="en-US" sz="2800" dirty="0">
                <a:solidFill>
                  <a:schemeClr val="bg1"/>
                </a:solidFill>
              </a:rPr>
              <a:t>CURRICULAR MODIFICATIONS THAT SIMULTANEOUSLY TAKE INTO ACCOUNT BOTH 1)STUDENT’S ADVANCED COGNITIVE ABILITIES AND 2)LEARNING CHALLENGES</a:t>
            </a:r>
          </a:p>
        </p:txBody>
      </p:sp>
      <p:sp>
        <p:nvSpPr>
          <p:cNvPr id="3" name="Content Placeholder 2">
            <a:extLst>
              <a:ext uri="{FF2B5EF4-FFF2-40B4-BE49-F238E27FC236}">
                <a16:creationId xmlns:a16="http://schemas.microsoft.com/office/drawing/2014/main" id="{FEA721E7-E5B9-4F85-B142-89E9E2F0C69D}"/>
              </a:ext>
            </a:extLst>
          </p:cNvPr>
          <p:cNvSpPr>
            <a:spLocks noGrp="1"/>
          </p:cNvSpPr>
          <p:nvPr>
            <p:ph sz="quarter" idx="13"/>
          </p:nvPr>
        </p:nvSpPr>
        <p:spPr>
          <a:xfrm>
            <a:off x="721885" y="3429000"/>
            <a:ext cx="9515475" cy="438150"/>
          </a:xfrm>
        </p:spPr>
        <p:txBody>
          <a:bodyPr/>
          <a:lstStyle/>
          <a:p>
            <a:r>
              <a:rPr lang="en-US" i="1" dirty="0">
                <a:solidFill>
                  <a:schemeClr val="bg1"/>
                </a:solidFill>
                <a:cs typeface="Segoe UI" panose="020B0502040204020203" pitchFamily="34" charset="0"/>
              </a:rPr>
              <a:t> </a:t>
            </a:r>
            <a:r>
              <a:rPr lang="en-US" sz="4800" i="1" dirty="0">
                <a:solidFill>
                  <a:schemeClr val="bg1"/>
                </a:solidFill>
                <a:cs typeface="Segoe UI" panose="020B0502040204020203" pitchFamily="34" charset="0"/>
              </a:rPr>
              <a:t>DUAL DIFFERENTIATION</a:t>
            </a:r>
          </a:p>
          <a:p>
            <a:endParaRPr lang="en-US" i="1" dirty="0">
              <a:solidFill>
                <a:schemeClr val="bg1"/>
              </a:solidFill>
            </a:endParaRPr>
          </a:p>
          <a:p>
            <a:endParaRPr lang="en-US" dirty="0"/>
          </a:p>
        </p:txBody>
      </p:sp>
    </p:spTree>
    <p:extLst>
      <p:ext uri="{BB962C8B-B14F-4D97-AF65-F5344CB8AC3E}">
        <p14:creationId xmlns:p14="http://schemas.microsoft.com/office/powerpoint/2010/main" val="89386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chematic of two workers pushing puzzles towards each o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19" y="0"/>
            <a:ext cx="14813274" cy="822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Discovering talents, gifts, and interests</a:t>
            </a:r>
          </a:p>
        </p:txBody>
      </p:sp>
      <p:sp>
        <p:nvSpPr>
          <p:cNvPr id="3" name="Content Placeholder 2"/>
          <p:cNvSpPr>
            <a:spLocks noGrp="1"/>
          </p:cNvSpPr>
          <p:nvPr>
            <p:ph sz="quarter" idx="13"/>
          </p:nvPr>
        </p:nvSpPr>
        <p:spPr/>
        <p:txBody>
          <a:bodyPr/>
          <a:lstStyle/>
          <a:p>
            <a:endParaRPr lang="en-US"/>
          </a:p>
        </p:txBody>
      </p:sp>
    </p:spTree>
    <p:extLst>
      <p:ext uri="{BB962C8B-B14F-4D97-AF65-F5344CB8AC3E}">
        <p14:creationId xmlns:p14="http://schemas.microsoft.com/office/powerpoint/2010/main" val="1621848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fe is more than a Dream">
            <a:extLst>
              <a:ext uri="{FF2B5EF4-FFF2-40B4-BE49-F238E27FC236}">
                <a16:creationId xmlns:a16="http://schemas.microsoft.com/office/drawing/2014/main" id="{B99A6FFA-B70B-4097-9627-DE6F35845E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Heart 5">
            <a:extLst>
              <a:ext uri="{FF2B5EF4-FFF2-40B4-BE49-F238E27FC236}">
                <a16:creationId xmlns:a16="http://schemas.microsoft.com/office/drawing/2014/main" id="{79655F8C-3E1D-4408-BA7C-0519E3F236E8}"/>
              </a:ext>
              <a:ext uri="{C183D7F6-B498-43B3-948B-1728B52AA6E4}">
                <adec:decorative xmlns:adec="http://schemas.microsoft.com/office/drawing/2017/decorative" val="1"/>
              </a:ext>
            </a:extLst>
          </p:cNvPr>
          <p:cNvSpPr/>
          <p:nvPr/>
        </p:nvSpPr>
        <p:spPr bwMode="black">
          <a:xfrm>
            <a:off x="6696074" y="366629"/>
            <a:ext cx="1008000" cy="756000"/>
          </a:xfrm>
          <a:prstGeom prst="heart">
            <a:avLst/>
          </a:prstGeom>
          <a:solidFill>
            <a:srgbClr val="CE4C6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C38E29-99A9-4C89-9829-FE556E01FE64}"/>
              </a:ext>
            </a:extLst>
          </p:cNvPr>
          <p:cNvSpPr>
            <a:spLocks noGrp="1"/>
          </p:cNvSpPr>
          <p:nvPr>
            <p:ph type="title"/>
          </p:nvPr>
        </p:nvSpPr>
        <p:spPr bwMode="white">
          <a:xfrm>
            <a:off x="190499" y="288393"/>
            <a:ext cx="11772899" cy="1548358"/>
          </a:xfrm>
        </p:spPr>
        <p:txBody>
          <a:bodyPr>
            <a:noAutofit/>
          </a:bodyPr>
          <a:lstStyle/>
          <a:p>
            <a:pPr algn="ctr">
              <a:lnSpc>
                <a:spcPct val="150000"/>
              </a:lnSpc>
            </a:pPr>
            <a:r>
              <a:rPr lang="en-US" sz="2800" dirty="0">
                <a:solidFill>
                  <a:prstClr val="white"/>
                </a:solidFill>
                <a:latin typeface="Gill Sans MT" panose="020B0502020104020203" pitchFamily="34" charset="0"/>
              </a:rPr>
              <a:t>Talent Development is the encouragement and support of identified talents and abilities nurtured in their own right, NOT as an opening for remediation, nor as a “reward” or motivator for achievement. </a:t>
            </a:r>
            <a:br>
              <a:rPr lang="en-US" sz="3600" dirty="0">
                <a:solidFill>
                  <a:prstClr val="white"/>
                </a:solidFill>
                <a:latin typeface="Gill Sans MT" panose="020B0502020104020203" pitchFamily="34" charset="0"/>
              </a:rPr>
            </a:br>
            <a:r>
              <a:rPr lang="en-US" sz="1600" dirty="0">
                <a:solidFill>
                  <a:prstClr val="white"/>
                </a:solidFill>
                <a:latin typeface="Gill Sans MT" panose="020B0502020104020203" pitchFamily="34" charset="0"/>
              </a:rPr>
              <a:t>                                                     </a:t>
            </a:r>
            <a:endParaRPr lang="en-US" dirty="0"/>
          </a:p>
        </p:txBody>
      </p:sp>
      <p:sp>
        <p:nvSpPr>
          <p:cNvPr id="3" name="Content Placeholder 2">
            <a:extLst>
              <a:ext uri="{FF2B5EF4-FFF2-40B4-BE49-F238E27FC236}">
                <a16:creationId xmlns:a16="http://schemas.microsoft.com/office/drawing/2014/main" id="{BF6AEC5C-EFB6-4A08-B209-B5664399F7A1}"/>
              </a:ext>
            </a:extLst>
          </p:cNvPr>
          <p:cNvSpPr>
            <a:spLocks noGrp="1"/>
          </p:cNvSpPr>
          <p:nvPr>
            <p:ph sz="quarter" idx="13"/>
          </p:nvPr>
        </p:nvSpPr>
        <p:spPr bwMode="white"/>
        <p:txBody>
          <a:bodyPr/>
          <a:lstStyle/>
          <a:p>
            <a:pPr lvl="0" algn="ctr"/>
            <a:r>
              <a:rPr lang="en-US" i="1" dirty="0">
                <a:solidFill>
                  <a:prstClr val="white"/>
                </a:solidFill>
              </a:rPr>
              <a:t>Bridges2eCenter</a:t>
            </a:r>
          </a:p>
          <a:p>
            <a:pPr algn="r"/>
            <a:endParaRPr lang="en-US" dirty="0"/>
          </a:p>
        </p:txBody>
      </p:sp>
    </p:spTree>
    <p:extLst>
      <p:ext uri="{BB962C8B-B14F-4D97-AF65-F5344CB8AC3E}">
        <p14:creationId xmlns:p14="http://schemas.microsoft.com/office/powerpoint/2010/main" val="3475450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eams">
            <a:extLst>
              <a:ext uri="{FF2B5EF4-FFF2-40B4-BE49-F238E27FC236}">
                <a16:creationId xmlns:a16="http://schemas.microsoft.com/office/drawing/2014/main" id="{FBA77B1F-F15D-4541-9550-8F9BFE15D5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717DA3-FFE1-46D9-B7C8-009877ACD7EB}"/>
              </a:ext>
            </a:extLst>
          </p:cNvPr>
          <p:cNvSpPr>
            <a:spLocks noGrp="1"/>
          </p:cNvSpPr>
          <p:nvPr>
            <p:ph type="title"/>
          </p:nvPr>
        </p:nvSpPr>
        <p:spPr bwMode="white">
          <a:xfrm>
            <a:off x="745877" y="95249"/>
            <a:ext cx="10588873" cy="3011365"/>
          </a:xfrm>
        </p:spPr>
        <p:txBody>
          <a:bodyPr>
            <a:normAutofit fontScale="90000"/>
          </a:bodyPr>
          <a:lstStyle/>
          <a:p>
            <a:pPr>
              <a:lnSpc>
                <a:spcPct val="100000"/>
              </a:lnSpc>
            </a:pPr>
            <a:r>
              <a:rPr lang="en-US" sz="5400" b="1" dirty="0">
                <a:solidFill>
                  <a:srgbClr val="8F0305"/>
                </a:solidFill>
                <a:latin typeface="Gill Sans MT" panose="020B0502020104020203" pitchFamily="34" charset="0"/>
                <a:ea typeface="+mn-ea"/>
                <a:cs typeface="+mn-cs"/>
              </a:rPr>
              <a:t>GIFTS</a:t>
            </a:r>
            <a:br>
              <a:rPr lang="en-US" sz="7200" dirty="0">
                <a:solidFill>
                  <a:prstClr val="white"/>
                </a:solidFill>
                <a:latin typeface="Gill Sans MT" panose="020B0502020104020203" pitchFamily="34" charset="0"/>
                <a:ea typeface="+mn-ea"/>
                <a:cs typeface="+mn-cs"/>
              </a:rPr>
            </a:br>
            <a:r>
              <a:rPr lang="en-US" sz="6000" b="1" dirty="0">
                <a:solidFill>
                  <a:srgbClr val="D36573"/>
                </a:solidFill>
                <a:latin typeface="Gill Sans MT" panose="020B0502020104020203" pitchFamily="34" charset="0"/>
                <a:ea typeface="+mn-ea"/>
                <a:cs typeface="+mn-cs"/>
              </a:rPr>
              <a:t>Clinically:</a:t>
            </a:r>
            <a:r>
              <a:rPr lang="en-US" sz="4800" dirty="0">
                <a:solidFill>
                  <a:prstClr val="white"/>
                </a:solidFill>
                <a:latin typeface="Gill Sans MT" panose="020B0502020104020203" pitchFamily="34" charset="0"/>
                <a:ea typeface="+mn-ea"/>
                <a:cs typeface="+mn-cs"/>
              </a:rPr>
              <a:t> potential in certain cognitive areas, based on psychometric testing.</a:t>
            </a:r>
            <a:endParaRPr lang="en-US" dirty="0"/>
          </a:p>
        </p:txBody>
      </p:sp>
      <p:sp>
        <p:nvSpPr>
          <p:cNvPr id="7" name="Title 1">
            <a:extLst>
              <a:ext uri="{FF2B5EF4-FFF2-40B4-BE49-F238E27FC236}">
                <a16:creationId xmlns:a16="http://schemas.microsoft.com/office/drawing/2014/main" id="{3D7EC4A0-7CEB-FF45-B9FA-1E685F660C7E}"/>
              </a:ext>
            </a:extLst>
          </p:cNvPr>
          <p:cNvSpPr txBox="1">
            <a:spLocks/>
          </p:cNvSpPr>
          <p:nvPr/>
        </p:nvSpPr>
        <p:spPr bwMode="white">
          <a:xfrm>
            <a:off x="4079222" y="1068882"/>
            <a:ext cx="7406640" cy="1486869"/>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dirty="0"/>
          </a:p>
        </p:txBody>
      </p:sp>
      <p:sp>
        <p:nvSpPr>
          <p:cNvPr id="3" name="Content Placeholder 2">
            <a:extLst>
              <a:ext uri="{FF2B5EF4-FFF2-40B4-BE49-F238E27FC236}">
                <a16:creationId xmlns:a16="http://schemas.microsoft.com/office/drawing/2014/main" id="{121AC3DE-209D-4963-8757-B53F9DC22DB3}"/>
              </a:ext>
            </a:extLst>
          </p:cNvPr>
          <p:cNvSpPr>
            <a:spLocks noGrp="1"/>
          </p:cNvSpPr>
          <p:nvPr>
            <p:ph sz="quarter" idx="13"/>
          </p:nvPr>
        </p:nvSpPr>
        <p:spPr bwMode="white">
          <a:xfrm>
            <a:off x="1343025" y="6107259"/>
            <a:ext cx="9505950" cy="365125"/>
          </a:xfrm>
        </p:spPr>
        <p:txBody>
          <a:bodyPr/>
          <a:lstStyle/>
          <a:p>
            <a:pPr lvl="0" algn="l"/>
            <a:r>
              <a:rPr lang="en-US" dirty="0">
                <a:solidFill>
                  <a:prstClr val="white"/>
                </a:solidFill>
              </a:rPr>
              <a:t>Bridges2eCenter</a:t>
            </a:r>
          </a:p>
          <a:p>
            <a:pPr lvl="0" algn="ctr"/>
            <a:endParaRPr lang="en-US" dirty="0">
              <a:solidFill>
                <a:prstClr val="white"/>
              </a:solidFill>
            </a:endParaRPr>
          </a:p>
          <a:p>
            <a:pPr algn="ctr"/>
            <a:endParaRPr lang="en-US" dirty="0"/>
          </a:p>
        </p:txBody>
      </p:sp>
      <p:sp>
        <p:nvSpPr>
          <p:cNvPr id="5" name="TextBox 4"/>
          <p:cNvSpPr txBox="1"/>
          <p:nvPr/>
        </p:nvSpPr>
        <p:spPr>
          <a:xfrm>
            <a:off x="4305300" y="1113338"/>
            <a:ext cx="7029450" cy="4955203"/>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r>
              <a:rPr lang="en-US" sz="4800" b="1" i="1" dirty="0">
                <a:solidFill>
                  <a:srgbClr val="CE4C65"/>
                </a:solidFill>
              </a:rPr>
              <a:t>As an adjective: </a:t>
            </a:r>
            <a:r>
              <a:rPr lang="en-US" sz="4000" i="1" dirty="0">
                <a:solidFill>
                  <a:schemeClr val="bg1"/>
                </a:solidFill>
              </a:rPr>
              <a:t>demonstration of an ability in a particular area that stands out amongst peers</a:t>
            </a:r>
          </a:p>
        </p:txBody>
      </p:sp>
    </p:spTree>
    <p:extLst>
      <p:ext uri="{BB962C8B-B14F-4D97-AF65-F5344CB8AC3E}">
        <p14:creationId xmlns:p14="http://schemas.microsoft.com/office/powerpoint/2010/main" val="3197869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8D2D-93DD-92C0-C46E-1DC4F91543D3}"/>
              </a:ext>
            </a:extLst>
          </p:cNvPr>
          <p:cNvSpPr>
            <a:spLocks noGrp="1"/>
          </p:cNvSpPr>
          <p:nvPr>
            <p:ph type="title"/>
          </p:nvPr>
        </p:nvSpPr>
        <p:spPr>
          <a:xfrm>
            <a:off x="9296400" y="607392"/>
            <a:ext cx="2430780" cy="1645920"/>
          </a:xfrm>
        </p:spPr>
        <p:txBody>
          <a:bodyPr anchor="b">
            <a:normAutofit/>
          </a:bodyPr>
          <a:lstStyle/>
          <a:p>
            <a:r>
              <a:rPr lang="en-US" sz="2400"/>
              <a:t>What is/are your biggest concern(s) For your child?</a:t>
            </a:r>
          </a:p>
        </p:txBody>
      </p:sp>
      <p:sp>
        <p:nvSpPr>
          <p:cNvPr id="26" name="Text Placeholder 3">
            <a:extLst>
              <a:ext uri="{FF2B5EF4-FFF2-40B4-BE49-F238E27FC236}">
                <a16:creationId xmlns:a16="http://schemas.microsoft.com/office/drawing/2014/main" id="{0AAB4D45-028A-9766-F175-F0101BB82806}"/>
              </a:ext>
            </a:extLst>
          </p:cNvPr>
          <p:cNvSpPr>
            <a:spLocks noGrp="1"/>
          </p:cNvSpPr>
          <p:nvPr>
            <p:ph type="body" sz="half" idx="2"/>
          </p:nvPr>
        </p:nvSpPr>
        <p:spPr>
          <a:xfrm>
            <a:off x="9296400" y="2253312"/>
            <a:ext cx="2430780" cy="4072597"/>
          </a:xfrm>
        </p:spPr>
        <p:txBody>
          <a:bodyPr>
            <a:normAutofit lnSpcReduction="10000"/>
          </a:bodyPr>
          <a:lstStyle/>
          <a:p>
            <a:pPr>
              <a:lnSpc>
                <a:spcPct val="100000"/>
              </a:lnSpc>
            </a:pPr>
            <a:r>
              <a:rPr lang="en-US" sz="1500" dirty="0"/>
              <a:t>So that you can differentiate between what concerns you, and the next questions that I will be asking you. These are all important questions – having the distinction for you, will enable you to move through our time together with clarity on your own concerns and what your child’s passions and interests may be. Then, we can consider the “how-to” best meet your child’s needs and be their advocate.</a:t>
            </a:r>
          </a:p>
          <a:p>
            <a:pPr>
              <a:lnSpc>
                <a:spcPct val="100000"/>
              </a:lnSpc>
            </a:pPr>
            <a:endParaRPr lang="en-US" sz="1300" dirty="0"/>
          </a:p>
        </p:txBody>
      </p:sp>
      <p:graphicFrame>
        <p:nvGraphicFramePr>
          <p:cNvPr id="16" name="Content Placeholder 2">
            <a:extLst>
              <a:ext uri="{FF2B5EF4-FFF2-40B4-BE49-F238E27FC236}">
                <a16:creationId xmlns:a16="http://schemas.microsoft.com/office/drawing/2014/main" id="{1A3A44A0-849F-5757-26B4-32ABEEE2D514}"/>
              </a:ext>
            </a:extLst>
          </p:cNvPr>
          <p:cNvGraphicFramePr>
            <a:graphicFrameLocks noGrp="1"/>
          </p:cNvGraphicFramePr>
          <p:nvPr>
            <p:ph idx="1"/>
            <p:extLst>
              <p:ext uri="{D42A27DB-BD31-4B8C-83A1-F6EECF244321}">
                <p14:modId xmlns:p14="http://schemas.microsoft.com/office/powerpoint/2010/main" val="3569429768"/>
              </p:ext>
            </p:extLst>
          </p:nvPr>
        </p:nvGraphicFramePr>
        <p:xfrm>
          <a:off x="685800" y="6096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263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ad between the Trees">
            <a:extLst>
              <a:ext uri="{FF2B5EF4-FFF2-40B4-BE49-F238E27FC236}">
                <a16:creationId xmlns:a16="http://schemas.microsoft.com/office/drawing/2014/main" id="{3B56E8F1-79AE-4137-818D-2C937FFB046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75CC88-ABDE-423F-B53E-99B1AFAE300D}"/>
              </a:ext>
            </a:extLst>
          </p:cNvPr>
          <p:cNvSpPr>
            <a:spLocks noGrp="1"/>
          </p:cNvSpPr>
          <p:nvPr>
            <p:ph type="title"/>
          </p:nvPr>
        </p:nvSpPr>
        <p:spPr bwMode="white">
          <a:xfrm>
            <a:off x="607831" y="393700"/>
            <a:ext cx="11014435" cy="3616325"/>
          </a:xfrm>
        </p:spPr>
        <p:txBody>
          <a:bodyPr/>
          <a:lstStyle/>
          <a:p>
            <a:br>
              <a:rPr lang="en-US" dirty="0"/>
            </a:br>
            <a:r>
              <a:rPr lang="en-US" dirty="0">
                <a:solidFill>
                  <a:schemeClr val="bg1"/>
                </a:solidFill>
              </a:rPr>
              <a:t>Interests are</a:t>
            </a:r>
            <a:br>
              <a:rPr lang="en-US" dirty="0">
                <a:solidFill>
                  <a:schemeClr val="bg1"/>
                </a:solidFill>
              </a:rPr>
            </a:br>
            <a:r>
              <a:rPr lang="en-US" i="1" dirty="0">
                <a:solidFill>
                  <a:schemeClr val="bg1"/>
                </a:solidFill>
              </a:rPr>
              <a:t>what we are naturally drawn to</a:t>
            </a:r>
            <a:endParaRPr lang="en-US" dirty="0"/>
          </a:p>
        </p:txBody>
      </p:sp>
      <p:sp>
        <p:nvSpPr>
          <p:cNvPr id="3" name="Content Placeholder 2">
            <a:extLst>
              <a:ext uri="{FF2B5EF4-FFF2-40B4-BE49-F238E27FC236}">
                <a16:creationId xmlns:a16="http://schemas.microsoft.com/office/drawing/2014/main" id="{8085BE90-4549-4F5F-AFFA-F56950579462}"/>
              </a:ext>
            </a:extLst>
          </p:cNvPr>
          <p:cNvSpPr>
            <a:spLocks noGrp="1"/>
          </p:cNvSpPr>
          <p:nvPr>
            <p:ph sz="quarter" idx="13"/>
          </p:nvPr>
        </p:nvSpPr>
        <p:spPr bwMode="white"/>
        <p:txBody>
          <a:bodyPr/>
          <a:lstStyle/>
          <a:p>
            <a:pPr lvl="0"/>
            <a:endParaRPr lang="en-US" i="1" dirty="0">
              <a:solidFill>
                <a:prstClr val="white"/>
              </a:solidFill>
            </a:endParaRPr>
          </a:p>
          <a:p>
            <a:pPr lvl="0"/>
            <a:endParaRPr lang="en-US" i="1" dirty="0">
              <a:solidFill>
                <a:prstClr val="white"/>
              </a:solidFill>
            </a:endParaRPr>
          </a:p>
          <a:p>
            <a:endParaRPr lang="en-US" dirty="0"/>
          </a:p>
        </p:txBody>
      </p:sp>
    </p:spTree>
    <p:extLst>
      <p:ext uri="{BB962C8B-B14F-4D97-AF65-F5344CB8AC3E}">
        <p14:creationId xmlns:p14="http://schemas.microsoft.com/office/powerpoint/2010/main" val="3761375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 Different">
            <a:extLst>
              <a:ext uri="{FF2B5EF4-FFF2-40B4-BE49-F238E27FC236}">
                <a16:creationId xmlns:a16="http://schemas.microsoft.com/office/drawing/2014/main" id="{4CEAC354-1EC4-4B1C-8785-9E71798AB07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ibbon: Tilted Up 6">
            <a:extLst>
              <a:ext uri="{FF2B5EF4-FFF2-40B4-BE49-F238E27FC236}">
                <a16:creationId xmlns:a16="http://schemas.microsoft.com/office/drawing/2014/main" id="{6C766D60-5252-4199-ACD3-301D908CF8C8}"/>
              </a:ext>
              <a:ext uri="{C183D7F6-B498-43B3-948B-1728B52AA6E4}">
                <adec:decorative xmlns:adec="http://schemas.microsoft.com/office/drawing/2017/decorative" val="1"/>
              </a:ext>
            </a:extLst>
          </p:cNvPr>
          <p:cNvSpPr/>
          <p:nvPr/>
        </p:nvSpPr>
        <p:spPr bwMode="blackGray">
          <a:xfrm>
            <a:off x="2602707" y="1638299"/>
            <a:ext cx="6986587" cy="1181093"/>
          </a:xfrm>
          <a:prstGeom prst="ribbon2">
            <a:avLst>
              <a:gd name="adj1" fmla="val 19893"/>
              <a:gd name="adj2" fmla="val 70656"/>
            </a:avLst>
          </a:prstGeom>
          <a:solidFill>
            <a:srgbClr val="8F03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A1B3B2-A10C-4D76-BB3E-0045C73F2C63}"/>
              </a:ext>
            </a:extLst>
          </p:cNvPr>
          <p:cNvSpPr>
            <a:spLocks noGrp="1"/>
          </p:cNvSpPr>
          <p:nvPr>
            <p:ph type="title"/>
          </p:nvPr>
        </p:nvSpPr>
        <p:spPr bwMode="white"/>
        <p:txBody>
          <a:bodyPr/>
          <a:lstStyle/>
          <a:p>
            <a:r>
              <a:rPr lang="en-US" dirty="0">
                <a:solidFill>
                  <a:prstClr val="white"/>
                </a:solidFill>
                <a:latin typeface="Cambria" panose="02040503050406030204" pitchFamily="18" charset="0"/>
                <a:ea typeface="Cambria" panose="02040503050406030204" pitchFamily="18" charset="0"/>
              </a:rPr>
              <a:t>If you are always trying to be normal, </a:t>
            </a:r>
            <a:br>
              <a:rPr lang="en-US" dirty="0">
                <a:solidFill>
                  <a:prstClr val="white"/>
                </a:solidFill>
                <a:latin typeface="Cambria" panose="02040503050406030204" pitchFamily="18" charset="0"/>
                <a:ea typeface="Cambria" panose="02040503050406030204" pitchFamily="18" charset="0"/>
              </a:rPr>
            </a:br>
            <a:r>
              <a:rPr lang="en-US" dirty="0">
                <a:solidFill>
                  <a:prstClr val="white"/>
                </a:solidFill>
                <a:latin typeface="Cambria" panose="02040503050406030204" pitchFamily="18" charset="0"/>
                <a:ea typeface="Cambria" panose="02040503050406030204" pitchFamily="18" charset="0"/>
              </a:rPr>
              <a:t>you will never know how</a:t>
            </a:r>
            <a:br>
              <a:rPr lang="en-US" dirty="0">
                <a:solidFill>
                  <a:prstClr val="white"/>
                </a:solidFill>
                <a:latin typeface="Cambria" panose="02040503050406030204" pitchFamily="18" charset="0"/>
                <a:ea typeface="Cambria" panose="02040503050406030204" pitchFamily="18" charset="0"/>
              </a:rPr>
            </a:br>
            <a:r>
              <a:rPr lang="en-US" sz="1100" dirty="0">
                <a:solidFill>
                  <a:prstClr val="white"/>
                </a:solidFill>
                <a:latin typeface="Cambria" panose="02040503050406030204" pitchFamily="18" charset="0"/>
                <a:ea typeface="Cambria" panose="02040503050406030204" pitchFamily="18" charset="0"/>
              </a:rPr>
              <a:t> </a:t>
            </a:r>
            <a:br>
              <a:rPr lang="en-US" dirty="0">
                <a:solidFill>
                  <a:prstClr val="white"/>
                </a:solidFill>
                <a:latin typeface="Cambria" panose="02040503050406030204" pitchFamily="18" charset="0"/>
                <a:ea typeface="Cambria" panose="02040503050406030204" pitchFamily="18" charset="0"/>
              </a:rPr>
            </a:br>
            <a:r>
              <a:rPr lang="en-US" sz="8000" b="1" dirty="0">
                <a:solidFill>
                  <a:prstClr val="white"/>
                </a:solidFill>
                <a:latin typeface="Cambria" panose="02040503050406030204" pitchFamily="18" charset="0"/>
                <a:ea typeface="Cambria" panose="02040503050406030204" pitchFamily="18" charset="0"/>
              </a:rPr>
              <a:t>AMAZING</a:t>
            </a:r>
            <a:br>
              <a:rPr lang="en-US" b="1" dirty="0">
                <a:solidFill>
                  <a:prstClr val="white"/>
                </a:solidFill>
                <a:latin typeface="Cambria" panose="02040503050406030204" pitchFamily="18" charset="0"/>
                <a:ea typeface="Cambria" panose="02040503050406030204" pitchFamily="18" charset="0"/>
              </a:rPr>
            </a:br>
            <a:r>
              <a:rPr lang="en-US" sz="200" dirty="0">
                <a:solidFill>
                  <a:prstClr val="white"/>
                </a:solidFill>
                <a:latin typeface="Cambria" panose="02040503050406030204" pitchFamily="18" charset="0"/>
                <a:ea typeface="Cambria" panose="02040503050406030204" pitchFamily="18" charset="0"/>
              </a:rPr>
              <a:t> </a:t>
            </a:r>
            <a:br>
              <a:rPr lang="en-US" dirty="0">
                <a:solidFill>
                  <a:prstClr val="white"/>
                </a:solidFill>
                <a:latin typeface="Cambria" panose="02040503050406030204" pitchFamily="18" charset="0"/>
                <a:ea typeface="Cambria" panose="02040503050406030204" pitchFamily="18" charset="0"/>
              </a:rPr>
            </a:br>
            <a:r>
              <a:rPr lang="en-US" dirty="0">
                <a:solidFill>
                  <a:prstClr val="white"/>
                </a:solidFill>
                <a:latin typeface="Cambria" panose="02040503050406030204" pitchFamily="18" charset="0"/>
                <a:ea typeface="Cambria" panose="02040503050406030204" pitchFamily="18" charset="0"/>
              </a:rPr>
              <a:t>you can be. </a:t>
            </a:r>
            <a:endParaRPr lang="en-US" dirty="0"/>
          </a:p>
        </p:txBody>
      </p:sp>
      <p:sp>
        <p:nvSpPr>
          <p:cNvPr id="3" name="Content Placeholder 2">
            <a:extLst>
              <a:ext uri="{FF2B5EF4-FFF2-40B4-BE49-F238E27FC236}">
                <a16:creationId xmlns:a16="http://schemas.microsoft.com/office/drawing/2014/main" id="{310B3E69-F089-4A7C-8B08-289AF6C2E933}"/>
              </a:ext>
            </a:extLst>
          </p:cNvPr>
          <p:cNvSpPr>
            <a:spLocks noGrp="1"/>
          </p:cNvSpPr>
          <p:nvPr>
            <p:ph idx="1"/>
          </p:nvPr>
        </p:nvSpPr>
        <p:spPr/>
        <p:txBody>
          <a:bodyPr/>
          <a:lstStyle/>
          <a:p>
            <a:pPr marL="0" lvl="0" indent="0">
              <a:buNone/>
            </a:pPr>
            <a:r>
              <a:rPr lang="en-US" sz="2000" dirty="0">
                <a:solidFill>
                  <a:prstClr val="white"/>
                </a:solidFill>
              </a:rPr>
              <a:t>Maya Angelou – American Poet</a:t>
            </a:r>
          </a:p>
          <a:p>
            <a:pPr marL="0" lvl="0" indent="0">
              <a:buNone/>
            </a:pPr>
            <a:endParaRPr lang="en-US" sz="2000" dirty="0">
              <a:solidFill>
                <a:prstClr val="white"/>
              </a:solidFill>
            </a:endParaRPr>
          </a:p>
          <a:p>
            <a:pPr marL="0" indent="0">
              <a:buNone/>
            </a:pPr>
            <a:endParaRPr lang="en-US" dirty="0"/>
          </a:p>
        </p:txBody>
      </p:sp>
    </p:spTree>
    <p:extLst>
      <p:ext uri="{BB962C8B-B14F-4D97-AF65-F5344CB8AC3E}">
        <p14:creationId xmlns:p14="http://schemas.microsoft.com/office/powerpoint/2010/main" val="3685660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rtle Journey ">
            <a:extLst>
              <a:ext uri="{FF2B5EF4-FFF2-40B4-BE49-F238E27FC236}">
                <a16:creationId xmlns:a16="http://schemas.microsoft.com/office/drawing/2014/main" id="{8B53DFA4-51A9-49E0-A7E1-C6D4BFDD0DF8}"/>
              </a:ext>
            </a:extLst>
          </p:cNvPr>
          <p:cNvPicPr>
            <a:picLocks noChangeAspect="1"/>
          </p:cNvPicPr>
          <p:nvPr/>
        </p:nvPicPr>
        <p:blipFill rotWithShape="1">
          <a:blip r:embed="rId3"/>
          <a:srcRect l="156"/>
          <a:stretch/>
        </p:blipFill>
        <p:spPr>
          <a:xfrm>
            <a:off x="-6000" y="0"/>
            <a:ext cx="12204000" cy="6875482"/>
          </a:xfrm>
          <a:prstGeom prst="rect">
            <a:avLst/>
          </a:prstGeom>
        </p:spPr>
      </p:pic>
      <p:sp>
        <p:nvSpPr>
          <p:cNvPr id="5" name="Rectangle: Rounded Corners 4">
            <a:extLst>
              <a:ext uri="{FF2B5EF4-FFF2-40B4-BE49-F238E27FC236}">
                <a16:creationId xmlns:a16="http://schemas.microsoft.com/office/drawing/2014/main" id="{3F1C3BC9-355B-40D1-86CA-7D31F9A5B7E0}"/>
              </a:ext>
              <a:ext uri="{C183D7F6-B498-43B3-948B-1728B52AA6E4}">
                <adec:decorative xmlns:adec="http://schemas.microsoft.com/office/drawing/2017/decorative" val="1"/>
              </a:ext>
            </a:extLst>
          </p:cNvPr>
          <p:cNvSpPr/>
          <p:nvPr/>
        </p:nvSpPr>
        <p:spPr bwMode="white">
          <a:xfrm>
            <a:off x="1369425" y="2738802"/>
            <a:ext cx="9396000" cy="648000"/>
          </a:xfrm>
          <a:prstGeom prst="roundRect">
            <a:avLst>
              <a:gd name="adj" fmla="val 10787"/>
            </a:avLst>
          </a:prstGeom>
          <a:solidFill>
            <a:srgbClr val="133A61">
              <a:alpha val="26000"/>
            </a:srgbClr>
          </a:solidFill>
          <a:ln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EXCEPTIONAL</a:t>
            </a:r>
          </a:p>
        </p:txBody>
      </p:sp>
      <p:sp>
        <p:nvSpPr>
          <p:cNvPr id="2" name="Title 1">
            <a:extLst>
              <a:ext uri="{FF2B5EF4-FFF2-40B4-BE49-F238E27FC236}">
                <a16:creationId xmlns:a16="http://schemas.microsoft.com/office/drawing/2014/main" id="{AA06F5BC-C327-4B84-98EC-949A3566C7BE}"/>
              </a:ext>
            </a:extLst>
          </p:cNvPr>
          <p:cNvSpPr>
            <a:spLocks noGrp="1"/>
          </p:cNvSpPr>
          <p:nvPr>
            <p:ph type="title"/>
          </p:nvPr>
        </p:nvSpPr>
        <p:spPr bwMode="white">
          <a:xfrm>
            <a:off x="1028700" y="643698"/>
            <a:ext cx="10515600" cy="3408893"/>
          </a:xfrm>
        </p:spPr>
        <p:txBody>
          <a:bodyPr>
            <a:normAutofit/>
          </a:bodyPr>
          <a:lstStyle/>
          <a:p>
            <a:r>
              <a:rPr lang="en-US" sz="2400" b="1" dirty="0"/>
              <a:t>TERM USED INTERCHANGEABLY FOR:</a:t>
            </a:r>
            <a:br>
              <a:rPr lang="en-US" sz="2400" b="1" dirty="0"/>
            </a:br>
            <a:r>
              <a:rPr lang="en-US" sz="2400" b="1" dirty="0"/>
              <a:t>1. THE ABILITY TO PERFORM AT A HIGH LEVEL AS WELL AS</a:t>
            </a:r>
            <a:br>
              <a:rPr lang="en-US" sz="2400" b="1" dirty="0"/>
            </a:br>
            <a:r>
              <a:rPr lang="en-US" sz="2400" b="1" dirty="0"/>
              <a:t>2. TO INDICATE ABILITITES AND/OR CHALLENGES THAT FALL AT THE EXTREMES OF STATISTICAL NORMS.</a:t>
            </a:r>
          </a:p>
        </p:txBody>
      </p:sp>
      <p:sp>
        <p:nvSpPr>
          <p:cNvPr id="3" name="Content Placeholder 2">
            <a:extLst>
              <a:ext uri="{FF2B5EF4-FFF2-40B4-BE49-F238E27FC236}">
                <a16:creationId xmlns:a16="http://schemas.microsoft.com/office/drawing/2014/main" id="{35C1DE2F-A945-4DE9-80C0-A8D4AF4C4AE1}"/>
              </a:ext>
            </a:extLst>
          </p:cNvPr>
          <p:cNvSpPr>
            <a:spLocks noGrp="1"/>
          </p:cNvSpPr>
          <p:nvPr>
            <p:ph idx="1"/>
          </p:nvPr>
        </p:nvSpPr>
        <p:spPr/>
        <p:txBody>
          <a:bodyPr/>
          <a:lstStyle/>
          <a:p>
            <a:pPr marL="0" lvl="0" indent="0" algn="ctr">
              <a:buNone/>
            </a:pPr>
            <a:r>
              <a:rPr lang="en-US" sz="2000" dirty="0">
                <a:solidFill>
                  <a:prstClr val="white"/>
                </a:solidFill>
              </a:rPr>
              <a:t>BRIDGES2ECENTER</a:t>
            </a:r>
          </a:p>
        </p:txBody>
      </p:sp>
    </p:spTree>
    <p:extLst>
      <p:ext uri="{BB962C8B-B14F-4D97-AF65-F5344CB8AC3E}">
        <p14:creationId xmlns:p14="http://schemas.microsoft.com/office/powerpoint/2010/main" val="123938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Man Standing on Brown Rock Cliff in Front of Waterfalls Photography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9484"/>
            <a:ext cx="12192000" cy="1190625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normAutofit lnSpcReduction="10000"/>
          </a:bodyPr>
          <a:lstStyle/>
          <a:p>
            <a:endParaRPr lang="en-US"/>
          </a:p>
        </p:txBody>
      </p:sp>
      <p:sp>
        <p:nvSpPr>
          <p:cNvPr id="3" name="Title 2"/>
          <p:cNvSpPr>
            <a:spLocks noGrp="1"/>
          </p:cNvSpPr>
          <p:nvPr>
            <p:ph type="title"/>
          </p:nvPr>
        </p:nvSpPr>
        <p:spPr>
          <a:xfrm>
            <a:off x="327511" y="-971550"/>
            <a:ext cx="10797689" cy="7577932"/>
          </a:xfrm>
        </p:spPr>
        <p:txBody>
          <a:bodyPr>
            <a:normAutofit/>
          </a:bodyPr>
          <a:lstStyle/>
          <a:p>
            <a:r>
              <a:rPr lang="en-US" b="1" i="1" dirty="0">
                <a:solidFill>
                  <a:schemeClr val="bg1"/>
                </a:solidFill>
              </a:rPr>
              <a:t>STRENGTH BASED </a:t>
            </a:r>
            <a:r>
              <a:rPr lang="en-US" sz="4000" dirty="0">
                <a:solidFill>
                  <a:schemeClr val="bg1"/>
                </a:solidFill>
              </a:rPr>
              <a:t>differentiated curriculum and instructional approaches take into account:</a:t>
            </a:r>
            <a:br>
              <a:rPr lang="en-US" sz="4000" dirty="0">
                <a:solidFill>
                  <a:schemeClr val="bg1"/>
                </a:solidFill>
              </a:rPr>
            </a:br>
            <a:r>
              <a:rPr lang="en-US" sz="4000" dirty="0">
                <a:solidFill>
                  <a:schemeClr val="bg1"/>
                </a:solidFill>
              </a:rPr>
              <a:t>1. cognitive abilities and styles</a:t>
            </a:r>
            <a:br>
              <a:rPr lang="en-US" sz="4000" dirty="0">
                <a:solidFill>
                  <a:schemeClr val="bg1"/>
                </a:solidFill>
              </a:rPr>
            </a:br>
            <a:r>
              <a:rPr lang="en-US" sz="4000" dirty="0">
                <a:solidFill>
                  <a:schemeClr val="bg1"/>
                </a:solidFill>
              </a:rPr>
              <a:t>2. learning preferences</a:t>
            </a:r>
            <a:br>
              <a:rPr lang="en-US" sz="4000" dirty="0">
                <a:solidFill>
                  <a:schemeClr val="bg1"/>
                </a:solidFill>
              </a:rPr>
            </a:br>
            <a:r>
              <a:rPr lang="en-US" sz="4000" dirty="0">
                <a:solidFill>
                  <a:schemeClr val="bg1"/>
                </a:solidFill>
              </a:rPr>
              <a:t>3. profiles of intelligences</a:t>
            </a:r>
          </a:p>
        </p:txBody>
      </p:sp>
    </p:spTree>
    <p:extLst>
      <p:ext uri="{BB962C8B-B14F-4D97-AF65-F5344CB8AC3E}">
        <p14:creationId xmlns:p14="http://schemas.microsoft.com/office/powerpoint/2010/main" val="3178596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Top view closeup of small sheet of white paper and rose petals placed on pink surface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438401" y="-2773920"/>
            <a:ext cx="7315200" cy="12192001"/>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476375" y="4981574"/>
            <a:ext cx="9486900" cy="1628775"/>
          </a:xfrm>
        </p:spPr>
        <p:txBody>
          <a:bodyPr>
            <a:normAutofit lnSpcReduction="10000"/>
          </a:bodyPr>
          <a:lstStyle/>
          <a:p>
            <a:r>
              <a:rPr lang="en-US" dirty="0"/>
              <a:t>Learning styles, diagnosed or undiagnosed learning challenges, personalities, temperaments, and IQ data.</a:t>
            </a:r>
          </a:p>
          <a:p>
            <a:r>
              <a:rPr lang="en-US" dirty="0"/>
              <a:t>Some differences are described as disabilities.</a:t>
            </a:r>
          </a:p>
        </p:txBody>
      </p:sp>
      <p:sp>
        <p:nvSpPr>
          <p:cNvPr id="3" name="Title 2"/>
          <p:cNvSpPr>
            <a:spLocks noGrp="1"/>
          </p:cNvSpPr>
          <p:nvPr>
            <p:ph type="title"/>
          </p:nvPr>
        </p:nvSpPr>
        <p:spPr>
          <a:xfrm>
            <a:off x="1276350" y="1130557"/>
            <a:ext cx="9486900" cy="2628900"/>
          </a:xfrm>
        </p:spPr>
        <p:txBody>
          <a:bodyPr/>
          <a:lstStyle/>
          <a:p>
            <a:r>
              <a:rPr lang="en-US" dirty="0"/>
              <a:t>Learning differences</a:t>
            </a:r>
          </a:p>
        </p:txBody>
      </p:sp>
      <p:sp>
        <p:nvSpPr>
          <p:cNvPr id="4" name="TextBox 3"/>
          <p:cNvSpPr txBox="1"/>
          <p:nvPr/>
        </p:nvSpPr>
        <p:spPr>
          <a:xfrm>
            <a:off x="9663112" y="6425683"/>
            <a:ext cx="2200275" cy="369332"/>
          </a:xfrm>
          <a:prstGeom prst="rect">
            <a:avLst/>
          </a:prstGeom>
          <a:noFill/>
        </p:spPr>
        <p:txBody>
          <a:bodyPr wrap="square" rtlCol="0">
            <a:spAutoFit/>
          </a:bodyPr>
          <a:lstStyle/>
          <a:p>
            <a:r>
              <a:rPr lang="en-US" dirty="0"/>
              <a:t>Bridges2eCenter</a:t>
            </a:r>
          </a:p>
        </p:txBody>
      </p:sp>
    </p:spTree>
    <p:extLst>
      <p:ext uri="{BB962C8B-B14F-4D97-AF65-F5344CB8AC3E}">
        <p14:creationId xmlns:p14="http://schemas.microsoft.com/office/powerpoint/2010/main" val="19487566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ree Model of globe with googly eyes representing Earth as character with need of protection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581400"/>
            <a:ext cx="12191999" cy="104394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quarter" idx="13"/>
          </p:nvPr>
        </p:nvSpPr>
        <p:spPr/>
        <p:txBody>
          <a:bodyPr>
            <a:normAutofit lnSpcReduction="10000"/>
          </a:bodyPr>
          <a:lstStyle/>
          <a:p>
            <a:r>
              <a:rPr lang="en-US" dirty="0"/>
              <a:t>Stuart </a:t>
            </a:r>
            <a:r>
              <a:rPr lang="en-US" dirty="0" err="1"/>
              <a:t>Matranga</a:t>
            </a:r>
            <a:r>
              <a:rPr lang="en-US" dirty="0"/>
              <a:t>, August 2022:</a:t>
            </a:r>
            <a:r>
              <a:rPr lang="en-US" dirty="0">
                <a:hlinkClick r:id="rId3"/>
              </a:rPr>
              <a:t>When the World Is Too Much - 2eNews.com</a:t>
            </a:r>
            <a:r>
              <a:rPr lang="en-US" dirty="0"/>
              <a:t> </a:t>
            </a:r>
          </a:p>
        </p:txBody>
      </p:sp>
      <p:sp>
        <p:nvSpPr>
          <p:cNvPr id="3" name="Title 2"/>
          <p:cNvSpPr>
            <a:spLocks noGrp="1"/>
          </p:cNvSpPr>
          <p:nvPr>
            <p:ph type="title"/>
          </p:nvPr>
        </p:nvSpPr>
        <p:spPr>
          <a:xfrm>
            <a:off x="490537" y="200025"/>
            <a:ext cx="11210925" cy="5407840"/>
          </a:xfrm>
        </p:spPr>
        <p:txBody>
          <a:bodyPr>
            <a:normAutofit/>
          </a:bodyPr>
          <a:lstStyle/>
          <a:p>
            <a:r>
              <a:rPr lang="en-US" sz="5400" b="1"/>
              <a:t>When the World is Too Much</a:t>
            </a:r>
            <a:endParaRPr lang="en-US" sz="5400" b="1" dirty="0"/>
          </a:p>
        </p:txBody>
      </p:sp>
    </p:spTree>
    <p:extLst>
      <p:ext uri="{BB962C8B-B14F-4D97-AF65-F5344CB8AC3E}">
        <p14:creationId xmlns:p14="http://schemas.microsoft.com/office/powerpoint/2010/main" val="3731027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Person in Black Shirt Standing on White Floor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6371"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normAutofit fontScale="62500" lnSpcReduction="20000"/>
          </a:bodyPr>
          <a:lstStyle/>
          <a:p>
            <a:r>
              <a:rPr lang="en-US" dirty="0">
                <a:solidFill>
                  <a:schemeClr val="bg1"/>
                </a:solidFill>
              </a:rPr>
              <a:t>Stuart </a:t>
            </a:r>
            <a:r>
              <a:rPr lang="en-US" dirty="0" err="1">
                <a:solidFill>
                  <a:schemeClr val="bg1"/>
                </a:solidFill>
              </a:rPr>
              <a:t>Matranga</a:t>
            </a:r>
            <a:r>
              <a:rPr lang="en-US" dirty="0">
                <a:solidFill>
                  <a:schemeClr val="bg1"/>
                </a:solidFill>
              </a:rPr>
              <a:t>, August 2022:</a:t>
            </a:r>
            <a:r>
              <a:rPr lang="en-US" dirty="0">
                <a:solidFill>
                  <a:schemeClr val="bg1"/>
                </a:solidFill>
                <a:hlinkClick r:id="rId3"/>
              </a:rPr>
              <a:t>When the World Is Too Much - 2eNews.com</a:t>
            </a:r>
            <a:r>
              <a:rPr lang="en-US" dirty="0">
                <a:solidFill>
                  <a:schemeClr val="bg1"/>
                </a:solidFill>
              </a:rPr>
              <a:t> </a:t>
            </a:r>
          </a:p>
          <a:p>
            <a:endParaRPr lang="en-US" dirty="0"/>
          </a:p>
        </p:txBody>
      </p:sp>
      <p:sp>
        <p:nvSpPr>
          <p:cNvPr id="3" name="Title 2"/>
          <p:cNvSpPr>
            <a:spLocks noGrp="1"/>
          </p:cNvSpPr>
          <p:nvPr>
            <p:ph type="title"/>
          </p:nvPr>
        </p:nvSpPr>
        <p:spPr/>
        <p:txBody>
          <a:bodyPr>
            <a:normAutofit/>
          </a:bodyPr>
          <a:lstStyle/>
          <a:p>
            <a:r>
              <a:rPr lang="en-US" sz="2400" dirty="0">
                <a:solidFill>
                  <a:schemeClr val="bg1"/>
                </a:solidFill>
              </a:rPr>
              <a:t>One parent from Virginia wrote, “My kids have layers of anxieties that have built upon each other over the years. In addition to normal adolescent struggles, my kids have manifested school phobia, lack of motivation, and difficulty planning for the future. Some of this seems to be in response to their profound disappointment in adults in leadership roles: at the school, the health department, other parents, and the government.”</a:t>
            </a:r>
          </a:p>
        </p:txBody>
      </p:sp>
    </p:spTree>
    <p:extLst>
      <p:ext uri="{BB962C8B-B14F-4D97-AF65-F5344CB8AC3E}">
        <p14:creationId xmlns:p14="http://schemas.microsoft.com/office/powerpoint/2010/main" val="38607374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sz="1400"/>
              <a:t>Loneliness and feelings of alienation may come with the teen territory, but Covid made it a perfect storm. An Australian mother wrote that </a:t>
            </a:r>
            <a:r>
              <a:rPr lang="en-US" sz="1400" b="1"/>
              <a:t>her 11-year-old daughter fears</a:t>
            </a:r>
            <a:r>
              <a:rPr lang="en-US" sz="1400"/>
              <a:t> “the incapability of humans to go through communal trauma, such as Covid 19, and to rebuild both our communities and our mental states.” </a:t>
            </a:r>
            <a:r>
              <a:rPr lang="en-US" sz="1400" b="1"/>
              <a:t>Humans, her daughter believes, are “trapped in a cycle of depression and isolation after being cut off from the outside world during the lockdown.”</a:t>
            </a:r>
          </a:p>
        </p:txBody>
      </p:sp>
      <p:pic>
        <p:nvPicPr>
          <p:cNvPr id="1026" name="Picture 2" descr="Free Full Moon on a Daybreak  Stock Photo"/>
          <p:cNvPicPr>
            <a:picLocks noChangeAspect="1" noChangeArrowheads="1"/>
          </p:cNvPicPr>
          <p:nvPr/>
        </p:nvPicPr>
        <p:blipFill rotWithShape="1">
          <a:blip r:embed="rId2">
            <a:extLst>
              <a:ext uri="{28A0092B-C50C-407E-A947-70E740481C1C}">
                <a14:useLocalDpi xmlns:a14="http://schemas.microsoft.com/office/drawing/2010/main" val="0"/>
              </a:ext>
            </a:extLst>
          </a:blip>
          <a:srcRect l="11142" r="4515" b="-1"/>
          <a:stretch/>
        </p:blipFill>
        <p:spPr bwMode="auto">
          <a:xfrm>
            <a:off x="1066800" y="2103120"/>
            <a:ext cx="4754880" cy="3749040"/>
          </a:xfrm>
          <a:prstGeom prst="rect">
            <a:avLst/>
          </a:prstGeom>
          <a:solidFill>
            <a:srgbClr val="FFFFFF"/>
          </a:solidFill>
        </p:spPr>
      </p:pic>
      <p:sp>
        <p:nvSpPr>
          <p:cNvPr id="3" name="Content Placeholder 2"/>
          <p:cNvSpPr>
            <a:spLocks noGrp="1"/>
          </p:cNvSpPr>
          <p:nvPr>
            <p:ph sz="half" idx="2"/>
          </p:nvPr>
        </p:nvSpPr>
        <p:spPr>
          <a:xfrm>
            <a:off x="6370320" y="2103120"/>
            <a:ext cx="4754880" cy="3749040"/>
          </a:xfrm>
        </p:spPr>
        <p:txBody>
          <a:bodyPr>
            <a:normAutofit/>
          </a:bodyPr>
          <a:lstStyle/>
          <a:p>
            <a:r>
              <a:rPr lang="en-US"/>
              <a:t>Stuart </a:t>
            </a:r>
            <a:r>
              <a:rPr lang="en-US" err="1"/>
              <a:t>Matranga</a:t>
            </a:r>
            <a:r>
              <a:rPr lang="en-US"/>
              <a:t>, August 2022:</a:t>
            </a:r>
            <a:r>
              <a:rPr lang="en-US">
                <a:hlinkClick r:id="rId3"/>
              </a:rPr>
              <a:t>When the World Is Too Much - 2eNews.com</a:t>
            </a:r>
            <a:r>
              <a:rPr lang="en-US"/>
              <a:t> </a:t>
            </a:r>
          </a:p>
          <a:p>
            <a:endParaRPr lang="en-US" dirty="0"/>
          </a:p>
        </p:txBody>
      </p:sp>
    </p:spTree>
    <p:extLst>
      <p:ext uri="{BB962C8B-B14F-4D97-AF65-F5344CB8AC3E}">
        <p14:creationId xmlns:p14="http://schemas.microsoft.com/office/powerpoint/2010/main" val="32745007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How do I know if my child is 2e?</a:t>
            </a:r>
          </a:p>
        </p:txBody>
      </p:sp>
      <p:pic>
        <p:nvPicPr>
          <p:cNvPr id="5" name="Picture 4">
            <a:extLst>
              <a:ext uri="{FF2B5EF4-FFF2-40B4-BE49-F238E27FC236}">
                <a16:creationId xmlns:a16="http://schemas.microsoft.com/office/drawing/2014/main" id="{C59346F4-0107-9B19-730E-EB3F41D585B4}"/>
              </a:ext>
            </a:extLst>
          </p:cNvPr>
          <p:cNvPicPr>
            <a:picLocks noChangeAspect="1"/>
          </p:cNvPicPr>
          <p:nvPr/>
        </p:nvPicPr>
        <p:blipFill rotWithShape="1">
          <a:blip r:embed="rId2"/>
          <a:srcRect t="19262" b="22250"/>
          <a:stretch/>
        </p:blipFill>
        <p:spPr>
          <a:xfrm>
            <a:off x="838200" y="1825625"/>
            <a:ext cx="10515600" cy="4351338"/>
          </a:xfrm>
          <a:prstGeom prst="rect">
            <a:avLst/>
          </a:prstGeom>
          <a:noFill/>
        </p:spPr>
      </p:pic>
    </p:spTree>
    <p:extLst>
      <p:ext uri="{BB962C8B-B14F-4D97-AF65-F5344CB8AC3E}">
        <p14:creationId xmlns:p14="http://schemas.microsoft.com/office/powerpoint/2010/main" val="1845887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Clarity is essential…The next slides will help.</a:t>
            </a:r>
          </a:p>
        </p:txBody>
      </p:sp>
      <p:graphicFrame>
        <p:nvGraphicFramePr>
          <p:cNvPr id="5" name="Content Placeholder 2">
            <a:extLst>
              <a:ext uri="{FF2B5EF4-FFF2-40B4-BE49-F238E27FC236}">
                <a16:creationId xmlns:a16="http://schemas.microsoft.com/office/drawing/2014/main" id="{E2D60D5B-86B8-1CF6-AD30-31232E3506BD}"/>
              </a:ext>
            </a:extLst>
          </p:cNvPr>
          <p:cNvGraphicFramePr>
            <a:graphicFrameLocks noGrp="1"/>
          </p:cNvGraphicFramePr>
          <p:nvPr>
            <p:ph idx="1"/>
            <p:extLst>
              <p:ext uri="{D42A27DB-BD31-4B8C-83A1-F6EECF244321}">
                <p14:modId xmlns:p14="http://schemas.microsoft.com/office/powerpoint/2010/main" val="3199468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8809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A Group of Friends Sitting on a Wooden Chair at the Field while Having Conversation Stock Photo">
            <a:extLst>
              <a:ext uri="{FF2B5EF4-FFF2-40B4-BE49-F238E27FC236}">
                <a16:creationId xmlns:a16="http://schemas.microsoft.com/office/drawing/2014/main" id="{2DC0C902-4F2E-4A4D-6FA9-9B6BD7021E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43" r="5836" b="2"/>
          <a:stretch/>
        </p:blipFill>
        <p:spPr bwMode="auto">
          <a:xfrm>
            <a:off x="228599" y="237744"/>
            <a:ext cx="8531352" cy="6382512"/>
          </a:xfrm>
          <a:prstGeom prst="rect">
            <a:avLst/>
          </a:prstGeom>
          <a:solidFill>
            <a:srgbClr val="FFFFFF"/>
          </a:solidFill>
          <a:ln>
            <a:noFill/>
          </a:ln>
        </p:spPr>
      </p:pic>
      <p:sp>
        <p:nvSpPr>
          <p:cNvPr id="3" name="Subtitle 2">
            <a:extLst>
              <a:ext uri="{FF2B5EF4-FFF2-40B4-BE49-F238E27FC236}">
                <a16:creationId xmlns:a16="http://schemas.microsoft.com/office/drawing/2014/main" id="{E00481C4-61D1-0D4E-1AB6-40FCA0697A15}"/>
              </a:ext>
            </a:extLst>
          </p:cNvPr>
          <p:cNvSpPr>
            <a:spLocks noGrp="1"/>
          </p:cNvSpPr>
          <p:nvPr>
            <p:ph type="body" sz="half" idx="2"/>
          </p:nvPr>
        </p:nvSpPr>
        <p:spPr>
          <a:xfrm>
            <a:off x="9296400" y="2286000"/>
            <a:ext cx="2432304" cy="3502152"/>
          </a:xfrm>
        </p:spPr>
        <p:txBody>
          <a:bodyPr>
            <a:normAutofit/>
          </a:bodyPr>
          <a:lstStyle/>
          <a:p>
            <a:r>
              <a:rPr lang="en-US" dirty="0"/>
              <a:t>Take some time</a:t>
            </a:r>
          </a:p>
          <a:p>
            <a:endParaRPr lang="en-US" dirty="0"/>
          </a:p>
          <a:p>
            <a:r>
              <a:rPr lang="en-US" dirty="0"/>
              <a:t>What have you discovered?</a:t>
            </a:r>
          </a:p>
          <a:p>
            <a:endParaRPr lang="en-US" dirty="0"/>
          </a:p>
          <a:p>
            <a:r>
              <a:rPr lang="en-US" dirty="0"/>
              <a:t>Are your thoughts similar?</a:t>
            </a:r>
          </a:p>
          <a:p>
            <a:r>
              <a:rPr lang="en-US" dirty="0"/>
              <a:t>Different?</a:t>
            </a:r>
          </a:p>
          <a:p>
            <a:r>
              <a:rPr lang="en-US" dirty="0"/>
              <a:t>What do you have in common?</a:t>
            </a:r>
          </a:p>
        </p:txBody>
      </p:sp>
      <p:sp>
        <p:nvSpPr>
          <p:cNvPr id="2" name="Title 1">
            <a:extLst>
              <a:ext uri="{FF2B5EF4-FFF2-40B4-BE49-F238E27FC236}">
                <a16:creationId xmlns:a16="http://schemas.microsoft.com/office/drawing/2014/main" id="{40962D45-4649-54B1-562A-A25F92BEC784}"/>
              </a:ext>
            </a:extLst>
          </p:cNvPr>
          <p:cNvSpPr>
            <a:spLocks noGrp="1"/>
          </p:cNvSpPr>
          <p:nvPr>
            <p:ph type="title"/>
          </p:nvPr>
        </p:nvSpPr>
        <p:spPr>
          <a:xfrm>
            <a:off x="9296400" y="603504"/>
            <a:ext cx="2432304" cy="1645920"/>
          </a:xfrm>
        </p:spPr>
        <p:txBody>
          <a:bodyPr anchor="b">
            <a:normAutofit/>
          </a:bodyPr>
          <a:lstStyle/>
          <a:p>
            <a:r>
              <a:rPr lang="en-US" dirty="0"/>
              <a:t>Talk to the people at your table.</a:t>
            </a:r>
          </a:p>
        </p:txBody>
      </p:sp>
    </p:spTree>
    <p:extLst>
      <p:ext uri="{BB962C8B-B14F-4D97-AF65-F5344CB8AC3E}">
        <p14:creationId xmlns:p14="http://schemas.microsoft.com/office/powerpoint/2010/main" val="4061382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IMPORTANT TO NOTE!</a:t>
            </a:r>
          </a:p>
        </p:txBody>
      </p:sp>
      <p:pic>
        <p:nvPicPr>
          <p:cNvPr id="5" name="Video 4" descr="Text Bubble">
            <a:extLst>
              <a:ext uri="{FF2B5EF4-FFF2-40B4-BE49-F238E27FC236}">
                <a16:creationId xmlns:a16="http://schemas.microsoft.com/office/drawing/2014/main" id="{D904C2DE-874B-8B05-88FB-CC1443B92F8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2964" r="-1" b="3680"/>
          <a:stretch/>
        </p:blipFill>
        <p:spPr>
          <a:xfrm>
            <a:off x="838200" y="1825625"/>
            <a:ext cx="10515600" cy="4351338"/>
          </a:xfrm>
          <a:prstGeom prst="rect">
            <a:avLst/>
          </a:prstGeom>
          <a:noFill/>
        </p:spPr>
      </p:pic>
    </p:spTree>
    <p:extLst>
      <p:ext uri="{BB962C8B-B14F-4D97-AF65-F5344CB8AC3E}">
        <p14:creationId xmlns:p14="http://schemas.microsoft.com/office/powerpoint/2010/main" val="32946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F52C5EB-E67F-8CC0-00F9-BA1107195287}"/>
              </a:ext>
            </a:extLst>
          </p:cNvPr>
          <p:cNvSpPr>
            <a:spLocks noGrp="1"/>
          </p:cNvSpPr>
          <p:nvPr>
            <p:ph type="title"/>
          </p:nvPr>
        </p:nvSpPr>
        <p:spPr>
          <a:xfrm>
            <a:off x="838200" y="365125"/>
            <a:ext cx="10515600" cy="1325563"/>
          </a:xfrm>
        </p:spPr>
        <p:txBody>
          <a:bodyPr/>
          <a:lstStyle/>
          <a:p>
            <a:r>
              <a:rPr lang="en-US" dirty="0"/>
              <a:t>Important to note!</a:t>
            </a:r>
          </a:p>
        </p:txBody>
      </p:sp>
      <p:graphicFrame>
        <p:nvGraphicFramePr>
          <p:cNvPr id="11" name="TextBox 1">
            <a:extLst>
              <a:ext uri="{FF2B5EF4-FFF2-40B4-BE49-F238E27FC236}">
                <a16:creationId xmlns:a16="http://schemas.microsoft.com/office/drawing/2014/main" id="{990584D7-ADF6-7299-C7A2-9CE89E88E7D0}"/>
              </a:ext>
            </a:extLst>
          </p:cNvPr>
          <p:cNvGraphicFramePr/>
          <p:nvPr>
            <p:extLst>
              <p:ext uri="{D42A27DB-BD31-4B8C-83A1-F6EECF244321}">
                <p14:modId xmlns:p14="http://schemas.microsoft.com/office/powerpoint/2010/main" val="163816598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668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1325563"/>
          </a:xfrm>
        </p:spPr>
        <p:txBody>
          <a:bodyPr anchor="ctr">
            <a:normAutofit/>
          </a:bodyPr>
          <a:lstStyle/>
          <a:p>
            <a:r>
              <a:rPr lang="en-US" sz="1400" b="1"/>
              <a:t>The consensus is that the second most important thing parents can do is rely on each other in forming or participating in 2e groups. “The collective wisdom and compassion of our 2e group is astounding,” said a mother in Virginia, “I think parents in every school system, large and small, should create this kind of support.”</a:t>
            </a:r>
          </a:p>
        </p:txBody>
      </p:sp>
      <p:pic>
        <p:nvPicPr>
          <p:cNvPr id="3074" name="Picture 2" descr="Free Close-up of People Bumping Fists  Stock Photo"/>
          <p:cNvPicPr>
            <a:picLocks noChangeAspect="1" noChangeArrowheads="1"/>
          </p:cNvPicPr>
          <p:nvPr/>
        </p:nvPicPr>
        <p:blipFill rotWithShape="1">
          <a:blip r:embed="rId2">
            <a:extLst>
              <a:ext uri="{28A0092B-C50C-407E-A947-70E740481C1C}">
                <a14:useLocalDpi xmlns:a14="http://schemas.microsoft.com/office/drawing/2010/main" val="0"/>
              </a:ext>
            </a:extLst>
          </a:blip>
          <a:srcRect t="17961" r="3" b="29410"/>
          <a:stretch/>
        </p:blipFill>
        <p:spPr bwMode="auto">
          <a:xfrm>
            <a:off x="3992880" y="1906172"/>
            <a:ext cx="4754880" cy="3749040"/>
          </a:xfrm>
          <a:prstGeom prst="rect">
            <a:avLst/>
          </a:prstGeom>
          <a:solidFill>
            <a:srgbClr val="FFFFFF"/>
          </a:solidFill>
        </p:spPr>
      </p:pic>
    </p:spTree>
    <p:extLst>
      <p:ext uri="{BB962C8B-B14F-4D97-AF65-F5344CB8AC3E}">
        <p14:creationId xmlns:p14="http://schemas.microsoft.com/office/powerpoint/2010/main" val="2212596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Tree in the Middle of the Sea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3951"/>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normAutofit fontScale="62500" lnSpcReduction="20000"/>
          </a:bodyPr>
          <a:lstStyle/>
          <a:p>
            <a:r>
              <a:rPr lang="en-US" dirty="0">
                <a:solidFill>
                  <a:schemeClr val="bg1"/>
                </a:solidFill>
              </a:rPr>
              <a:t>Stuart </a:t>
            </a:r>
            <a:r>
              <a:rPr lang="en-US" dirty="0" err="1">
                <a:solidFill>
                  <a:schemeClr val="bg1"/>
                </a:solidFill>
              </a:rPr>
              <a:t>Matranga</a:t>
            </a:r>
            <a:r>
              <a:rPr lang="en-US" dirty="0">
                <a:solidFill>
                  <a:schemeClr val="bg1"/>
                </a:solidFill>
              </a:rPr>
              <a:t>, August 2022:</a:t>
            </a:r>
            <a:r>
              <a:rPr lang="en-US" dirty="0">
                <a:solidFill>
                  <a:schemeClr val="bg1"/>
                </a:solidFill>
                <a:hlinkClick r:id="rId3"/>
              </a:rPr>
              <a:t>When the World Is Too Much - 2eNews.com</a:t>
            </a:r>
            <a:r>
              <a:rPr lang="en-US" dirty="0">
                <a:solidFill>
                  <a:schemeClr val="bg1"/>
                </a:solidFill>
              </a:rPr>
              <a:t> </a:t>
            </a:r>
          </a:p>
          <a:p>
            <a:endParaRPr lang="en-US" dirty="0"/>
          </a:p>
          <a:p>
            <a:endParaRPr lang="en-US" dirty="0"/>
          </a:p>
        </p:txBody>
      </p:sp>
      <p:sp>
        <p:nvSpPr>
          <p:cNvPr id="3" name="Title 2"/>
          <p:cNvSpPr>
            <a:spLocks noGrp="1"/>
          </p:cNvSpPr>
          <p:nvPr>
            <p:ph type="title"/>
          </p:nvPr>
        </p:nvSpPr>
        <p:spPr>
          <a:xfrm>
            <a:off x="213211" y="-341983"/>
            <a:ext cx="4739789" cy="6456912"/>
          </a:xfrm>
        </p:spPr>
        <p:txBody>
          <a:bodyPr>
            <a:normAutofit fontScale="90000"/>
          </a:bodyPr>
          <a:lstStyle/>
          <a:p>
            <a:r>
              <a:rPr lang="en-US" sz="3200" dirty="0"/>
              <a:t>The “inflexibility of public schools” particularly impacts 2e kids. After a local school denied her son “access to services, accommodations, and education,” a Northern California mom told us her child felt “isolated from his peer group, shamed, and it set him back years from the rest of his class.”</a:t>
            </a:r>
          </a:p>
        </p:txBody>
      </p:sp>
    </p:spTree>
    <p:extLst>
      <p:ext uri="{BB962C8B-B14F-4D97-AF65-F5344CB8AC3E}">
        <p14:creationId xmlns:p14="http://schemas.microsoft.com/office/powerpoint/2010/main" val="3197867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36512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kern="1200">
                <a:latin typeface="+mj-lt"/>
                <a:ea typeface="+mj-ea"/>
                <a:cs typeface="+mj-cs"/>
              </a:rPr>
              <a:t>“Simply listen carefully to your child’s concerns, ask them questions, let them know they are loved deeply.”</a:t>
            </a:r>
            <a:endParaRPr lang="en-US" sz="2800" kern="1200">
              <a:latin typeface="+mj-lt"/>
              <a:ea typeface="+mj-ea"/>
              <a:cs typeface="+mj-cs"/>
            </a:endParaRPr>
          </a:p>
        </p:txBody>
      </p:sp>
      <p:pic>
        <p:nvPicPr>
          <p:cNvPr id="5122" name="Picture 2" descr="Trees forming a heart Two trees forming a heart deep love pictures stock pictures, royalty-free photos &amp; images"/>
          <p:cNvPicPr>
            <a:picLocks noChangeAspect="1" noChangeArrowheads="1"/>
          </p:cNvPicPr>
          <p:nvPr/>
        </p:nvPicPr>
        <p:blipFill rotWithShape="1">
          <a:blip r:embed="rId2">
            <a:extLst>
              <a:ext uri="{28A0092B-C50C-407E-A947-70E740481C1C}">
                <a14:useLocalDpi xmlns:a14="http://schemas.microsoft.com/office/drawing/2010/main" val="0"/>
              </a:ext>
            </a:extLst>
          </a:blip>
          <a:srcRect t="29101" r="1" b="36037"/>
          <a:stretch/>
        </p:blipFill>
        <p:spPr bwMode="auto">
          <a:xfrm>
            <a:off x="838200" y="1825625"/>
            <a:ext cx="10515600" cy="4351338"/>
          </a:xfrm>
          <a:prstGeom prst="rect">
            <a:avLst/>
          </a:prstGeom>
          <a:solidFill>
            <a:srgbClr val="FFFFFF"/>
          </a:solidFill>
        </p:spPr>
      </p:pic>
    </p:spTree>
    <p:extLst>
      <p:ext uri="{BB962C8B-B14F-4D97-AF65-F5344CB8AC3E}">
        <p14:creationId xmlns:p14="http://schemas.microsoft.com/office/powerpoint/2010/main" val="7006363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Challenges facing 2e learners</a:t>
            </a:r>
          </a:p>
        </p:txBody>
      </p:sp>
      <p:graphicFrame>
        <p:nvGraphicFramePr>
          <p:cNvPr id="5" name="Content Placeholder 2">
            <a:extLst>
              <a:ext uri="{FF2B5EF4-FFF2-40B4-BE49-F238E27FC236}">
                <a16:creationId xmlns:a16="http://schemas.microsoft.com/office/drawing/2014/main" id="{B4C1030C-4AD0-A8C1-EC6A-CA624F38725D}"/>
              </a:ext>
            </a:extLst>
          </p:cNvPr>
          <p:cNvGraphicFramePr>
            <a:graphicFrameLocks noGrp="1"/>
          </p:cNvGraphicFramePr>
          <p:nvPr>
            <p:ph idx="1"/>
            <p:extLst>
              <p:ext uri="{D42A27DB-BD31-4B8C-83A1-F6EECF244321}">
                <p14:modId xmlns:p14="http://schemas.microsoft.com/office/powerpoint/2010/main" val="12961425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9004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A7AB037-11B0-C302-2EB9-C0CB116BB5B7}"/>
              </a:ext>
            </a:extLst>
          </p:cNvPr>
          <p:cNvSpPr>
            <a:spLocks noGrp="1"/>
          </p:cNvSpPr>
          <p:nvPr>
            <p:ph type="title"/>
          </p:nvPr>
        </p:nvSpPr>
        <p:spPr>
          <a:xfrm>
            <a:off x="9296400" y="607392"/>
            <a:ext cx="2430780" cy="1645920"/>
          </a:xfrm>
        </p:spPr>
        <p:txBody>
          <a:bodyPr/>
          <a:lstStyle/>
          <a:p>
            <a:r>
              <a:rPr lang="en-US" dirty="0"/>
              <a:t>Here are some more…</a:t>
            </a:r>
          </a:p>
        </p:txBody>
      </p:sp>
      <p:sp>
        <p:nvSpPr>
          <p:cNvPr id="14" name="Text Placeholder 3">
            <a:extLst>
              <a:ext uri="{FF2B5EF4-FFF2-40B4-BE49-F238E27FC236}">
                <a16:creationId xmlns:a16="http://schemas.microsoft.com/office/drawing/2014/main" id="{2887C5AD-6357-1A3B-66D2-D5B2C5EFEF4E}"/>
              </a:ext>
            </a:extLst>
          </p:cNvPr>
          <p:cNvSpPr>
            <a:spLocks noGrp="1"/>
          </p:cNvSpPr>
          <p:nvPr>
            <p:ph type="body" sz="half" idx="2"/>
          </p:nvPr>
        </p:nvSpPr>
        <p:spPr>
          <a:xfrm>
            <a:off x="9296400" y="2286000"/>
            <a:ext cx="2430780" cy="3505200"/>
          </a:xfrm>
        </p:spPr>
        <p:txBody>
          <a:bodyPr/>
          <a:lstStyle/>
          <a:p>
            <a:endParaRPr lang="en-US"/>
          </a:p>
        </p:txBody>
      </p:sp>
      <p:graphicFrame>
        <p:nvGraphicFramePr>
          <p:cNvPr id="15" name="Content Placeholder 2">
            <a:extLst>
              <a:ext uri="{FF2B5EF4-FFF2-40B4-BE49-F238E27FC236}">
                <a16:creationId xmlns:a16="http://schemas.microsoft.com/office/drawing/2014/main" id="{CEEE2488-86C5-6ED2-7664-1D010B408D34}"/>
              </a:ext>
            </a:extLst>
          </p:cNvPr>
          <p:cNvGraphicFramePr>
            <a:graphicFrameLocks noGrp="1"/>
          </p:cNvGraphicFramePr>
          <p:nvPr>
            <p:ph idx="1"/>
            <p:extLst>
              <p:ext uri="{D42A27DB-BD31-4B8C-83A1-F6EECF244321}">
                <p14:modId xmlns:p14="http://schemas.microsoft.com/office/powerpoint/2010/main" val="3999063850"/>
              </p:ext>
            </p:extLst>
          </p:nvPr>
        </p:nvGraphicFramePr>
        <p:xfrm>
          <a:off x="685800" y="6096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94905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7392"/>
            <a:ext cx="2430780" cy="1645920"/>
          </a:xfrm>
        </p:spPr>
        <p:txBody>
          <a:bodyPr anchor="b">
            <a:normAutofit/>
          </a:bodyPr>
          <a:lstStyle/>
          <a:p>
            <a:r>
              <a:rPr lang="en-US" dirty="0"/>
              <a:t>Now, what CAN we do for 2e learners?</a:t>
            </a:r>
          </a:p>
        </p:txBody>
      </p:sp>
      <p:sp>
        <p:nvSpPr>
          <p:cNvPr id="9" name="Text Placeholder 3">
            <a:extLst>
              <a:ext uri="{FF2B5EF4-FFF2-40B4-BE49-F238E27FC236}">
                <a16:creationId xmlns:a16="http://schemas.microsoft.com/office/drawing/2014/main" id="{8EB6F9B3-F0D8-984C-0379-A505A9602FF1}"/>
              </a:ext>
            </a:extLst>
          </p:cNvPr>
          <p:cNvSpPr>
            <a:spLocks noGrp="1"/>
          </p:cNvSpPr>
          <p:nvPr>
            <p:ph type="body" sz="half" idx="2"/>
          </p:nvPr>
        </p:nvSpPr>
        <p:spPr>
          <a:xfrm>
            <a:off x="9296400" y="2286000"/>
            <a:ext cx="2430780" cy="3505200"/>
          </a:xfrm>
        </p:spPr>
        <p:txBody>
          <a:bodyPr/>
          <a:lstStyle/>
          <a:p>
            <a:endParaRPr lang="en-US"/>
          </a:p>
        </p:txBody>
      </p:sp>
      <p:graphicFrame>
        <p:nvGraphicFramePr>
          <p:cNvPr id="7" name="Content Placeholder 2">
            <a:extLst>
              <a:ext uri="{FF2B5EF4-FFF2-40B4-BE49-F238E27FC236}">
                <a16:creationId xmlns:a16="http://schemas.microsoft.com/office/drawing/2014/main" id="{A64884B9-6301-D363-9210-6FB58360D1DC}"/>
              </a:ext>
            </a:extLst>
          </p:cNvPr>
          <p:cNvGraphicFramePr>
            <a:graphicFrameLocks noGrp="1"/>
          </p:cNvGraphicFramePr>
          <p:nvPr>
            <p:ph idx="1"/>
            <p:extLst>
              <p:ext uri="{D42A27DB-BD31-4B8C-83A1-F6EECF244321}">
                <p14:modId xmlns:p14="http://schemas.microsoft.com/office/powerpoint/2010/main" val="1353252749"/>
              </p:ext>
            </p:extLst>
          </p:nvPr>
        </p:nvGraphicFramePr>
        <p:xfrm>
          <a:off x="685800" y="6096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90155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3504"/>
            <a:ext cx="2432304" cy="1645920"/>
          </a:xfrm>
        </p:spPr>
        <p:txBody>
          <a:bodyPr anchor="b">
            <a:normAutofit/>
          </a:bodyPr>
          <a:lstStyle/>
          <a:p>
            <a:r>
              <a:rPr lang="en-US" sz="2600"/>
              <a:t>Is it best to teach to the strength of all students?</a:t>
            </a:r>
          </a:p>
        </p:txBody>
      </p:sp>
      <p:pic>
        <p:nvPicPr>
          <p:cNvPr id="5" name="Video 4" descr="Graduates Throwing Hats">
            <a:extLst>
              <a:ext uri="{FF2B5EF4-FFF2-40B4-BE49-F238E27FC236}">
                <a16:creationId xmlns:a16="http://schemas.microsoft.com/office/drawing/2014/main" id="{6678F5B7-BC30-99CE-44E3-51F5EDF0686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917" r="8680" b="-1"/>
          <a:stretch/>
        </p:blipFill>
        <p:spPr>
          <a:xfrm>
            <a:off x="228599" y="237744"/>
            <a:ext cx="8531352" cy="6382512"/>
          </a:xfrm>
          <a:prstGeom prst="rect">
            <a:avLst/>
          </a:prstGeom>
          <a:noFill/>
          <a:ln>
            <a:noFill/>
          </a:ln>
        </p:spPr>
      </p:pic>
      <p:sp>
        <p:nvSpPr>
          <p:cNvPr id="9" name="Text Placeholder 3">
            <a:extLst>
              <a:ext uri="{FF2B5EF4-FFF2-40B4-BE49-F238E27FC236}">
                <a16:creationId xmlns:a16="http://schemas.microsoft.com/office/drawing/2014/main" id="{3C1A2904-E32D-1006-80D6-C2C179B2564C}"/>
              </a:ext>
            </a:extLst>
          </p:cNvPr>
          <p:cNvSpPr>
            <a:spLocks noGrp="1"/>
          </p:cNvSpPr>
          <p:nvPr>
            <p:ph type="body" sz="half" idx="2"/>
          </p:nvPr>
        </p:nvSpPr>
        <p:spPr>
          <a:xfrm>
            <a:off x="9296400" y="2286000"/>
            <a:ext cx="2432304" cy="3502152"/>
          </a:xfrm>
        </p:spPr>
        <p:txBody>
          <a:bodyPr/>
          <a:lstStyle/>
          <a:p>
            <a:endParaRPr lang="en-US"/>
          </a:p>
        </p:txBody>
      </p:sp>
    </p:spTree>
    <p:extLst>
      <p:ext uri="{BB962C8B-B14F-4D97-AF65-F5344CB8AC3E}">
        <p14:creationId xmlns:p14="http://schemas.microsoft.com/office/powerpoint/2010/main" val="347556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es in golden stars and black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373189"/>
            <a:ext cx="13715994"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381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a:extLst>
              <a:ext uri="{FF2B5EF4-FFF2-40B4-BE49-F238E27FC236}">
                <a16:creationId xmlns:a16="http://schemas.microsoft.com/office/drawing/2014/main" id="{5F36AB2D-8FE8-5E30-2681-8799EE0E1B7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863" b="4137"/>
          <a:stretch/>
        </p:blipFill>
        <p:spPr>
          <a:xfrm>
            <a:off x="20" y="10"/>
            <a:ext cx="12191980" cy="6857990"/>
          </a:xfrm>
          <a:prstGeom prst="rect">
            <a:avLst/>
          </a:prstGeom>
          <a:noFill/>
        </p:spPr>
      </p:pic>
    </p:spTree>
    <p:extLst>
      <p:ext uri="{BB962C8B-B14F-4D97-AF65-F5344CB8AC3E}">
        <p14:creationId xmlns:p14="http://schemas.microsoft.com/office/powerpoint/2010/main" val="21191223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chor="ctr">
            <a:normAutofit/>
          </a:bodyPr>
          <a:lstStyle/>
          <a:p>
            <a:r>
              <a:rPr lang="en-US" dirty="0"/>
              <a:t>Social and emotional issues</a:t>
            </a:r>
          </a:p>
        </p:txBody>
      </p:sp>
      <p:pic>
        <p:nvPicPr>
          <p:cNvPr id="9218" name="Picture 2" descr="kids emotional intelligence. Little kid holding happy sad and unsatisfied yellow faces. "/>
          <p:cNvPicPr>
            <a:picLocks noChangeAspect="1" noChangeArrowheads="1"/>
          </p:cNvPicPr>
          <p:nvPr/>
        </p:nvPicPr>
        <p:blipFill rotWithShape="1">
          <a:blip r:embed="rId2">
            <a:extLst>
              <a:ext uri="{28A0092B-C50C-407E-A947-70E740481C1C}">
                <a14:useLocalDpi xmlns:a14="http://schemas.microsoft.com/office/drawing/2010/main" val="0"/>
              </a:ext>
            </a:extLst>
          </a:blip>
          <a:srcRect t="14255" b="23676"/>
          <a:stretch/>
        </p:blipFill>
        <p:spPr bwMode="auto">
          <a:xfrm>
            <a:off x="838200" y="1825625"/>
            <a:ext cx="10515600" cy="4351338"/>
          </a:xfrm>
          <a:prstGeom prst="rect">
            <a:avLst/>
          </a:prstGeom>
          <a:solidFill>
            <a:srgbClr val="FFFFFF"/>
          </a:solidFill>
        </p:spPr>
      </p:pic>
    </p:spTree>
    <p:extLst>
      <p:ext uri="{BB962C8B-B14F-4D97-AF65-F5344CB8AC3E}">
        <p14:creationId xmlns:p14="http://schemas.microsoft.com/office/powerpoint/2010/main" val="4040210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7392"/>
            <a:ext cx="2430780" cy="1645920"/>
          </a:xfrm>
        </p:spPr>
        <p:txBody>
          <a:bodyPr anchor="b">
            <a:normAutofit/>
          </a:bodyPr>
          <a:lstStyle/>
          <a:p>
            <a:r>
              <a:rPr lang="en-US" dirty="0"/>
              <a:t>Some struggles facing g/t students</a:t>
            </a:r>
          </a:p>
        </p:txBody>
      </p:sp>
      <p:sp>
        <p:nvSpPr>
          <p:cNvPr id="3" name="Content Placeholder 2"/>
          <p:cNvSpPr>
            <a:spLocks noGrp="1"/>
          </p:cNvSpPr>
          <p:nvPr>
            <p:ph idx="1"/>
          </p:nvPr>
        </p:nvSpPr>
        <p:spPr>
          <a:xfrm>
            <a:off x="685800" y="609600"/>
            <a:ext cx="7772400" cy="5334000"/>
          </a:xfrm>
        </p:spPr>
        <p:txBody>
          <a:bodyPr>
            <a:normAutofit/>
          </a:bodyPr>
          <a:lstStyle/>
          <a:p>
            <a:r>
              <a:rPr lang="en-US" dirty="0"/>
              <a:t>Self-Esteem</a:t>
            </a:r>
          </a:p>
          <a:p>
            <a:r>
              <a:rPr lang="en-US" dirty="0"/>
              <a:t>Guilt</a:t>
            </a:r>
          </a:p>
          <a:p>
            <a:r>
              <a:rPr lang="en-US" dirty="0"/>
              <a:t>Perfectionism</a:t>
            </a:r>
          </a:p>
          <a:p>
            <a:r>
              <a:rPr lang="en-US" dirty="0"/>
              <a:t>Control Issues</a:t>
            </a:r>
          </a:p>
          <a:p>
            <a:r>
              <a:rPr lang="en-US" dirty="0"/>
              <a:t>Unrealistic Expectations</a:t>
            </a:r>
          </a:p>
          <a:p>
            <a:r>
              <a:rPr lang="en-US" dirty="0"/>
              <a:t>Impatience</a:t>
            </a:r>
          </a:p>
          <a:p>
            <a:r>
              <a:rPr lang="en-US" dirty="0"/>
              <a:t>Friendship Issues</a:t>
            </a:r>
          </a:p>
          <a:p>
            <a:r>
              <a:rPr lang="en-US" dirty="0"/>
              <a:t>Attention and Organization Issues</a:t>
            </a:r>
          </a:p>
          <a:p>
            <a:r>
              <a:rPr lang="en-US" dirty="0"/>
              <a:t>Burnout</a:t>
            </a:r>
          </a:p>
          <a:p>
            <a:r>
              <a:rPr lang="en-US" dirty="0">
                <a:hlinkClick r:id="rId2"/>
              </a:rPr>
              <a:t>https://www.familyeducation.com/school/coping-giftedness/9-challenges-facing-gifted-children-how-you-can-help?slide=8#fen-gallery</a:t>
            </a:r>
            <a:endParaRPr lang="en-US" dirty="0"/>
          </a:p>
        </p:txBody>
      </p:sp>
      <p:sp>
        <p:nvSpPr>
          <p:cNvPr id="8" name="Text Placeholder 3">
            <a:extLst>
              <a:ext uri="{FF2B5EF4-FFF2-40B4-BE49-F238E27FC236}">
                <a16:creationId xmlns:a16="http://schemas.microsoft.com/office/drawing/2014/main" id="{8FC232FB-9BDB-767C-0B63-5F323BA9E4F8}"/>
              </a:ext>
            </a:extLst>
          </p:cNvPr>
          <p:cNvSpPr>
            <a:spLocks noGrp="1"/>
          </p:cNvSpPr>
          <p:nvPr>
            <p:ph type="body" sz="half" idx="2"/>
          </p:nvPr>
        </p:nvSpPr>
        <p:spPr>
          <a:xfrm>
            <a:off x="9296400" y="2286000"/>
            <a:ext cx="2430780" cy="3505200"/>
          </a:xfrm>
        </p:spPr>
        <p:txBody>
          <a:bodyPr/>
          <a:lstStyle/>
          <a:p>
            <a:endParaRPr lang="en-US"/>
          </a:p>
        </p:txBody>
      </p:sp>
    </p:spTree>
    <p:extLst>
      <p:ext uri="{BB962C8B-B14F-4D97-AF65-F5344CB8AC3E}">
        <p14:creationId xmlns:p14="http://schemas.microsoft.com/office/powerpoint/2010/main" val="4140264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6400" y="607392"/>
            <a:ext cx="2430780" cy="1645920"/>
          </a:xfrm>
        </p:spPr>
        <p:txBody>
          <a:bodyPr anchor="b">
            <a:normAutofit/>
          </a:bodyPr>
          <a:lstStyle/>
          <a:p>
            <a:r>
              <a:rPr lang="en-US" dirty="0"/>
              <a:t>Some tips to help</a:t>
            </a:r>
          </a:p>
        </p:txBody>
      </p:sp>
      <p:sp>
        <p:nvSpPr>
          <p:cNvPr id="3" name="Content Placeholder 2"/>
          <p:cNvSpPr>
            <a:spLocks noGrp="1"/>
          </p:cNvSpPr>
          <p:nvPr>
            <p:ph idx="1"/>
          </p:nvPr>
        </p:nvSpPr>
        <p:spPr>
          <a:xfrm>
            <a:off x="685800" y="609600"/>
            <a:ext cx="7772400" cy="5334000"/>
          </a:xfrm>
        </p:spPr>
        <p:txBody>
          <a:bodyPr>
            <a:normAutofit/>
          </a:bodyPr>
          <a:lstStyle/>
          <a:p>
            <a:r>
              <a:rPr lang="en-US" sz="1700"/>
              <a:t>Self-esteem: Find a sport or hobby that helps your child build self-confidence, feel like a "regular" kid, and connect with her peers through play. Soccer, skateboarding, and hip-hop dance are a few ideas.</a:t>
            </a:r>
          </a:p>
          <a:p>
            <a:r>
              <a:rPr lang="en-US" sz="1700"/>
              <a:t>Guilt: Encourage your child to focus his "giving" by choosing one volunteer opportunity or cause per school semester — whatever he is most passionate about.</a:t>
            </a:r>
          </a:p>
          <a:p>
            <a:r>
              <a:rPr lang="en-US" sz="1700"/>
              <a:t>Perfectionism: For a younger child, avoid correcting every little grammar or factual mistake she makes, and remind her to go easy on herself when her perfectionism comes through.</a:t>
            </a:r>
          </a:p>
          <a:p>
            <a:r>
              <a:rPr lang="en-US" sz="1700"/>
              <a:t>For an older child, help her establish some basic goals and guidelines for a successful school project or report before she dives in. For example, review the assignment with her, get a sense of how long and detailed the project should be (how many pages, how many references cited, etc.), make an outline or rough draft, and establish about how much time she should invest based on the assignment's impact on her grades. In other words, help your child "know when to quit" and enjoy the process of learning from a project rather than stressing about getting everything perfect.</a:t>
            </a:r>
          </a:p>
          <a:p>
            <a:endParaRPr lang="en-US" sz="1700"/>
          </a:p>
        </p:txBody>
      </p:sp>
      <p:sp>
        <p:nvSpPr>
          <p:cNvPr id="8" name="Text Placeholder 3">
            <a:extLst>
              <a:ext uri="{FF2B5EF4-FFF2-40B4-BE49-F238E27FC236}">
                <a16:creationId xmlns:a16="http://schemas.microsoft.com/office/drawing/2014/main" id="{B7A0DD18-4C67-64D2-92DE-98E1C2825E1C}"/>
              </a:ext>
            </a:extLst>
          </p:cNvPr>
          <p:cNvSpPr>
            <a:spLocks noGrp="1"/>
          </p:cNvSpPr>
          <p:nvPr>
            <p:ph type="body" sz="half" idx="2"/>
          </p:nvPr>
        </p:nvSpPr>
        <p:spPr>
          <a:xfrm>
            <a:off x="9296400" y="2286000"/>
            <a:ext cx="2430780" cy="3505200"/>
          </a:xfrm>
        </p:spPr>
        <p:txBody>
          <a:bodyPr/>
          <a:lstStyle/>
          <a:p>
            <a:endParaRPr lang="en-US"/>
          </a:p>
        </p:txBody>
      </p:sp>
    </p:spTree>
    <p:extLst>
      <p:ext uri="{BB962C8B-B14F-4D97-AF65-F5344CB8AC3E}">
        <p14:creationId xmlns:p14="http://schemas.microsoft.com/office/powerpoint/2010/main" val="27527202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C3F2F73-BB26-E259-6991-8794C9205B0A}"/>
              </a:ext>
            </a:extLst>
          </p:cNvPr>
          <p:cNvSpPr>
            <a:spLocks noGrp="1"/>
          </p:cNvSpPr>
          <p:nvPr>
            <p:ph type="title"/>
          </p:nvPr>
        </p:nvSpPr>
        <p:spPr>
          <a:xfrm>
            <a:off x="9296400" y="607392"/>
            <a:ext cx="2430780" cy="1645920"/>
          </a:xfrm>
        </p:spPr>
        <p:txBody>
          <a:bodyPr/>
          <a:lstStyle/>
          <a:p>
            <a:r>
              <a:rPr lang="en-US" dirty="0"/>
              <a:t>Here are some more…</a:t>
            </a:r>
          </a:p>
        </p:txBody>
      </p:sp>
      <p:sp>
        <p:nvSpPr>
          <p:cNvPr id="11" name="Text Placeholder 3">
            <a:extLst>
              <a:ext uri="{FF2B5EF4-FFF2-40B4-BE49-F238E27FC236}">
                <a16:creationId xmlns:a16="http://schemas.microsoft.com/office/drawing/2014/main" id="{B2D9972F-2C8A-5832-7AF2-D89BD3133925}"/>
              </a:ext>
            </a:extLst>
          </p:cNvPr>
          <p:cNvSpPr>
            <a:spLocks noGrp="1"/>
          </p:cNvSpPr>
          <p:nvPr>
            <p:ph type="body" sz="half" idx="2"/>
          </p:nvPr>
        </p:nvSpPr>
        <p:spPr>
          <a:xfrm>
            <a:off x="9296400" y="2286000"/>
            <a:ext cx="2430780" cy="3505200"/>
          </a:xfrm>
        </p:spPr>
        <p:txBody>
          <a:bodyPr/>
          <a:lstStyle/>
          <a:p>
            <a:endParaRPr lang="en-US"/>
          </a:p>
        </p:txBody>
      </p:sp>
      <p:graphicFrame>
        <p:nvGraphicFramePr>
          <p:cNvPr id="5" name="Content Placeholder 2">
            <a:extLst>
              <a:ext uri="{FF2B5EF4-FFF2-40B4-BE49-F238E27FC236}">
                <a16:creationId xmlns:a16="http://schemas.microsoft.com/office/drawing/2014/main" id="{AC596F79-852F-6CCC-18AD-F33066D5306A}"/>
              </a:ext>
            </a:extLst>
          </p:cNvPr>
          <p:cNvGraphicFramePr>
            <a:graphicFrameLocks noGrp="1"/>
          </p:cNvGraphicFramePr>
          <p:nvPr>
            <p:ph idx="1"/>
            <p:extLst>
              <p:ext uri="{D42A27DB-BD31-4B8C-83A1-F6EECF244321}">
                <p14:modId xmlns:p14="http://schemas.microsoft.com/office/powerpoint/2010/main" val="2128139998"/>
              </p:ext>
            </p:extLst>
          </p:nvPr>
        </p:nvGraphicFramePr>
        <p:xfrm>
          <a:off x="685800" y="6096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0608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D0DFEB6-8162-9E60-C028-FE786FD7256B}"/>
              </a:ext>
            </a:extLst>
          </p:cNvPr>
          <p:cNvSpPr>
            <a:spLocks noGrp="1"/>
          </p:cNvSpPr>
          <p:nvPr>
            <p:ph type="title"/>
          </p:nvPr>
        </p:nvSpPr>
        <p:spPr>
          <a:xfrm>
            <a:off x="9296400" y="607392"/>
            <a:ext cx="2430780" cy="1645920"/>
          </a:xfrm>
        </p:spPr>
        <p:txBody>
          <a:bodyPr/>
          <a:lstStyle/>
          <a:p>
            <a:r>
              <a:rPr lang="en-US" dirty="0"/>
              <a:t>To consider</a:t>
            </a:r>
          </a:p>
        </p:txBody>
      </p:sp>
      <p:sp>
        <p:nvSpPr>
          <p:cNvPr id="11" name="Text Placeholder 3">
            <a:extLst>
              <a:ext uri="{FF2B5EF4-FFF2-40B4-BE49-F238E27FC236}">
                <a16:creationId xmlns:a16="http://schemas.microsoft.com/office/drawing/2014/main" id="{23146F92-DB88-F8B6-CC5A-CE5194F54E63}"/>
              </a:ext>
            </a:extLst>
          </p:cNvPr>
          <p:cNvSpPr>
            <a:spLocks noGrp="1"/>
          </p:cNvSpPr>
          <p:nvPr>
            <p:ph type="body" sz="half" idx="2"/>
          </p:nvPr>
        </p:nvSpPr>
        <p:spPr>
          <a:xfrm>
            <a:off x="9296400" y="2286000"/>
            <a:ext cx="2430780" cy="3505200"/>
          </a:xfrm>
        </p:spPr>
        <p:txBody>
          <a:bodyPr/>
          <a:lstStyle/>
          <a:p>
            <a:endParaRPr lang="en-US"/>
          </a:p>
        </p:txBody>
      </p:sp>
      <p:graphicFrame>
        <p:nvGraphicFramePr>
          <p:cNvPr id="5" name="Content Placeholder 2">
            <a:extLst>
              <a:ext uri="{FF2B5EF4-FFF2-40B4-BE49-F238E27FC236}">
                <a16:creationId xmlns:a16="http://schemas.microsoft.com/office/drawing/2014/main" id="{53BF2DCC-5318-4804-152E-1E248ED6A119}"/>
              </a:ext>
            </a:extLst>
          </p:cNvPr>
          <p:cNvGraphicFramePr>
            <a:graphicFrameLocks noGrp="1"/>
          </p:cNvGraphicFramePr>
          <p:nvPr>
            <p:ph idx="1"/>
            <p:extLst>
              <p:ext uri="{D42A27DB-BD31-4B8C-83A1-F6EECF244321}">
                <p14:modId xmlns:p14="http://schemas.microsoft.com/office/powerpoint/2010/main" val="2414752732"/>
              </p:ext>
            </p:extLst>
          </p:nvPr>
        </p:nvGraphicFramePr>
        <p:xfrm>
          <a:off x="685800" y="609600"/>
          <a:ext cx="77724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5237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nvironment day concept. Drop water on hand for growing tree. Protect the environment. Renewable energy for future. Global warming concept. Sustainable resources background for web ba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782764"/>
            <a:ext cx="21488391"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p:txBody>
          <a:bodyPr>
            <a:normAutofit fontScale="90000"/>
          </a:bodyPr>
          <a:lstStyle/>
          <a:p>
            <a:r>
              <a:rPr lang="en-US" sz="4800" dirty="0"/>
              <a:t> resources for you and to provide to your special education teachers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80169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400" dirty="0"/>
              <a:t>Sources cited and more to check out!</a:t>
            </a:r>
          </a:p>
        </p:txBody>
      </p:sp>
      <p:sp>
        <p:nvSpPr>
          <p:cNvPr id="3" name="Rectangle 2"/>
          <p:cNvSpPr/>
          <p:nvPr/>
        </p:nvSpPr>
        <p:spPr>
          <a:xfrm>
            <a:off x="429369" y="1494845"/>
            <a:ext cx="11672515" cy="738664"/>
          </a:xfrm>
          <a:prstGeom prst="rect">
            <a:avLst/>
          </a:prstGeom>
        </p:spPr>
        <p:txBody>
          <a:bodyPr wrap="square">
            <a:spAutoFit/>
          </a:bodyPr>
          <a:lstStyle/>
          <a:p>
            <a:pPr marL="285750" indent="-285750">
              <a:buFont typeface="Arial" panose="020B0604020202020204" pitchFamily="34" charset="0"/>
              <a:buChar char="•"/>
            </a:pPr>
            <a:r>
              <a:rPr lang="en-US" sz="1400" dirty="0">
                <a:hlinkClick r:id="rId2"/>
              </a:rPr>
              <a:t>Is Your Child Twice Exceptional? 4 Simple Ways to See It, and Why You Absolutely Need to Know (notsoformulaic.com)</a:t>
            </a:r>
            <a:endParaRPr lang="en-US" sz="1400" dirty="0"/>
          </a:p>
          <a:p>
            <a:pPr marL="285750" indent="-285750">
              <a:buFont typeface="Arial" panose="020B0604020202020204" pitchFamily="34" charset="0"/>
              <a:buChar char="•"/>
            </a:pPr>
            <a:r>
              <a:rPr lang="en-US" sz="1400" dirty="0"/>
              <a:t>http://2enewsletter.com/</a:t>
            </a:r>
            <a:br>
              <a:rPr lang="en-US" sz="1400" dirty="0"/>
            </a:br>
            <a:endParaRPr lang="en-US" sz="1400" dirty="0"/>
          </a:p>
        </p:txBody>
      </p:sp>
      <p:sp>
        <p:nvSpPr>
          <p:cNvPr id="4" name="Rectangle 3"/>
          <p:cNvSpPr/>
          <p:nvPr/>
        </p:nvSpPr>
        <p:spPr>
          <a:xfrm>
            <a:off x="429369" y="2059389"/>
            <a:ext cx="6461759" cy="307778"/>
          </a:xfrm>
          <a:prstGeom prst="rect">
            <a:avLst/>
          </a:prstGeom>
        </p:spPr>
        <p:txBody>
          <a:bodyPr wrap="square">
            <a:spAutoFit/>
          </a:bodyPr>
          <a:lstStyle/>
          <a:p>
            <a:pPr marL="285750" indent="-285750">
              <a:buFont typeface="Arial" panose="020B0604020202020204" pitchFamily="34" charset="0"/>
              <a:buChar char="•"/>
            </a:pPr>
            <a:r>
              <a:rPr lang="en-US" sz="1400" dirty="0"/>
              <a:t>https//sethperler.com</a:t>
            </a:r>
          </a:p>
        </p:txBody>
      </p:sp>
      <p:sp>
        <p:nvSpPr>
          <p:cNvPr id="5" name="Rectangle 4"/>
          <p:cNvSpPr/>
          <p:nvPr/>
        </p:nvSpPr>
        <p:spPr>
          <a:xfrm>
            <a:off x="429369" y="2367166"/>
            <a:ext cx="9291345" cy="307777"/>
          </a:xfrm>
          <a:prstGeom prst="rect">
            <a:avLst/>
          </a:prstGeom>
        </p:spPr>
        <p:txBody>
          <a:bodyPr wrap="square">
            <a:spAutoFit/>
          </a:bodyPr>
          <a:lstStyle/>
          <a:p>
            <a:pPr marL="285750" indent="-285750">
              <a:buFont typeface="Arial" panose="020B0604020202020204" pitchFamily="34" charset="0"/>
              <a:buChar char="•"/>
            </a:pPr>
            <a:r>
              <a:rPr lang="en-US" sz="1400" dirty="0">
                <a:hlinkClick r:id="rId3"/>
              </a:rPr>
              <a:t>http://www.hoagiesgifted.org/</a:t>
            </a:r>
            <a:endParaRPr lang="en-US" sz="1400" dirty="0"/>
          </a:p>
        </p:txBody>
      </p:sp>
      <p:sp>
        <p:nvSpPr>
          <p:cNvPr id="6" name="Rectangle 5"/>
          <p:cNvSpPr/>
          <p:nvPr/>
        </p:nvSpPr>
        <p:spPr>
          <a:xfrm>
            <a:off x="429369" y="2674943"/>
            <a:ext cx="11537344" cy="1600438"/>
          </a:xfrm>
          <a:prstGeom prst="rect">
            <a:avLst/>
          </a:prstGeom>
        </p:spPr>
        <p:txBody>
          <a:bodyPr wrap="square">
            <a:spAutoFit/>
          </a:bodyPr>
          <a:lstStyle/>
          <a:p>
            <a:pPr marL="285750" indent="-285750">
              <a:buFont typeface="Arial" panose="020B0604020202020204" pitchFamily="34" charset="0"/>
              <a:buChar char="•"/>
            </a:pPr>
            <a:r>
              <a:rPr lang="en-US" sz="1400" dirty="0">
                <a:hlinkClick r:id="rId4"/>
              </a:rPr>
              <a:t>https://www.bridges.edu/</a:t>
            </a:r>
            <a:r>
              <a:rPr lang="en-US" sz="1400" dirty="0">
                <a:hlinkClick r:id="rId5"/>
              </a:rPr>
              <a:t>Twice-Exceptional Students | National Association for Gifted Children (nagc.org)</a:t>
            </a:r>
            <a:endParaRPr lang="en-US" sz="1400" dirty="0"/>
          </a:p>
          <a:p>
            <a:pPr marL="285750" indent="-285750">
              <a:buFont typeface="Arial" panose="020B0604020202020204" pitchFamily="34" charset="0"/>
              <a:buChar char="•"/>
            </a:pPr>
            <a:r>
              <a:rPr lang="en-US" sz="1400" dirty="0">
                <a:hlinkClick r:id="rId6"/>
              </a:rPr>
              <a:t>Underachievement in Gifted and Talented Students with Special Needs | Renzulli Center for Creativity, Gifted Education, and Talent Development (uconn.edu)</a:t>
            </a:r>
            <a:endParaRPr lang="en-US" sz="1400" dirty="0"/>
          </a:p>
          <a:p>
            <a:pPr marL="285750" indent="-285750">
              <a:buFont typeface="Arial" panose="020B0604020202020204" pitchFamily="34" charset="0"/>
              <a:buChar char="•"/>
            </a:pPr>
            <a:r>
              <a:rPr lang="en-US" sz="1400" dirty="0">
                <a:hlinkClick r:id="rId7"/>
              </a:rPr>
              <a:t>Websites for Parents | Renzulli Center for Creativity, Gifted Education, and Talent Development (uconn.edu)</a:t>
            </a:r>
            <a:endParaRPr lang="en-US" sz="1400" dirty="0"/>
          </a:p>
          <a:p>
            <a:pPr marL="285750" indent="-285750">
              <a:buFont typeface="Arial" panose="020B0604020202020204" pitchFamily="34" charset="0"/>
              <a:buChar char="•"/>
            </a:pPr>
            <a:r>
              <a:rPr lang="en-US" sz="1400" dirty="0"/>
              <a:t>Mind Your Autistic Brain; </a:t>
            </a:r>
            <a:r>
              <a:rPr lang="en-US" sz="1400" dirty="0">
                <a:hlinkClick r:id="rId8"/>
              </a:rPr>
              <a:t>https://youtu.be/YBC3yWtiJgs</a:t>
            </a:r>
            <a:r>
              <a:rPr lang="en-US" sz="1400" dirty="0"/>
              <a:t>: Carole Jean Whittington</a:t>
            </a:r>
          </a:p>
          <a:p>
            <a:pPr marL="285750" indent="-285750">
              <a:buFont typeface="Arial" panose="020B0604020202020204" pitchFamily="34" charset="0"/>
              <a:buChar char="•"/>
            </a:pPr>
            <a:endParaRPr lang="en-US" sz="1400" dirty="0"/>
          </a:p>
          <a:p>
            <a:endParaRPr lang="en-US" sz="1400" dirty="0"/>
          </a:p>
        </p:txBody>
      </p:sp>
    </p:spTree>
    <p:extLst>
      <p:ext uri="{BB962C8B-B14F-4D97-AF65-F5344CB8AC3E}">
        <p14:creationId xmlns:p14="http://schemas.microsoft.com/office/powerpoint/2010/main" val="14949604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normAutofit/>
          </a:bodyPr>
          <a:lstStyle/>
          <a:p>
            <a:pPr algn="ctr"/>
            <a:r>
              <a:rPr lang="en-US" sz="2400" b="1" dirty="0"/>
              <a:t>Please don’t hesitate to contact me:</a:t>
            </a:r>
          </a:p>
          <a:p>
            <a:pPr algn="ctr"/>
            <a:endParaRPr lang="en-US" sz="2400" b="1" dirty="0"/>
          </a:p>
          <a:p>
            <a:pPr marL="0" indent="0" algn="ctr">
              <a:buNone/>
            </a:pPr>
            <a:r>
              <a:rPr lang="en-US" sz="2400" b="1" dirty="0">
                <a:hlinkClick r:id="rId2"/>
              </a:rPr>
              <a:t>NICOLE.WAICUNAS@UCONN.EDU</a:t>
            </a:r>
            <a:endParaRPr lang="en-US" sz="2400" b="1" dirty="0"/>
          </a:p>
          <a:p>
            <a:pPr marL="0" indent="0" algn="ctr">
              <a:buNone/>
            </a:pPr>
            <a:endParaRPr lang="en-US" sz="2400" b="1" dirty="0"/>
          </a:p>
          <a:p>
            <a:pPr marL="0" indent="0" algn="ctr">
              <a:buNone/>
            </a:pPr>
            <a:r>
              <a:rPr lang="en-US" sz="2400" b="1" dirty="0"/>
              <a:t>AND VISIT OUR WEBSITE FOR MORE RESOURCES </a:t>
            </a:r>
            <a:r>
              <a:rPr lang="en-US" sz="2400" b="1" dirty="0">
                <a:hlinkClick r:id="rId3"/>
              </a:rPr>
              <a:t>WWW.GIFTED.UCONN.EDU</a:t>
            </a:r>
            <a:r>
              <a:rPr lang="en-US" sz="2400" b="1" dirty="0"/>
              <a:t> </a:t>
            </a:r>
          </a:p>
        </p:txBody>
      </p:sp>
    </p:spTree>
    <p:extLst>
      <p:ext uri="{BB962C8B-B14F-4D97-AF65-F5344CB8AC3E}">
        <p14:creationId xmlns:p14="http://schemas.microsoft.com/office/powerpoint/2010/main" val="284159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C60F4-1B95-ED48-F76F-DE1BBF6925E2}"/>
              </a:ext>
            </a:extLst>
          </p:cNvPr>
          <p:cNvSpPr>
            <a:spLocks noGrp="1"/>
          </p:cNvSpPr>
          <p:nvPr>
            <p:ph type="title"/>
          </p:nvPr>
        </p:nvSpPr>
        <p:spPr/>
        <p:txBody>
          <a:bodyPr/>
          <a:lstStyle/>
          <a:p>
            <a:r>
              <a:rPr lang="en-US" dirty="0"/>
              <a:t>Two questions</a:t>
            </a:r>
          </a:p>
        </p:txBody>
      </p:sp>
      <p:sp>
        <p:nvSpPr>
          <p:cNvPr id="3" name="Content Placeholder 2">
            <a:extLst>
              <a:ext uri="{FF2B5EF4-FFF2-40B4-BE49-F238E27FC236}">
                <a16:creationId xmlns:a16="http://schemas.microsoft.com/office/drawing/2014/main" id="{29437FA8-AC1F-A9CD-88A5-DA6B5C08D61D}"/>
              </a:ext>
            </a:extLst>
          </p:cNvPr>
          <p:cNvSpPr>
            <a:spLocks noGrp="1"/>
          </p:cNvSpPr>
          <p:nvPr>
            <p:ph sz="half" idx="1"/>
          </p:nvPr>
        </p:nvSpPr>
        <p:spPr/>
        <p:txBody>
          <a:bodyPr/>
          <a:lstStyle/>
          <a:p>
            <a:pPr marL="0" indent="0">
              <a:buNone/>
            </a:pPr>
            <a:r>
              <a:rPr lang="en-US" dirty="0"/>
              <a:t>How can we help our children to find their passion and purpose in today’s world?</a:t>
            </a:r>
          </a:p>
        </p:txBody>
      </p:sp>
      <p:sp>
        <p:nvSpPr>
          <p:cNvPr id="4" name="Content Placeholder 3">
            <a:extLst>
              <a:ext uri="{FF2B5EF4-FFF2-40B4-BE49-F238E27FC236}">
                <a16:creationId xmlns:a16="http://schemas.microsoft.com/office/drawing/2014/main" id="{1460B4B1-5174-E728-94FC-545E58EB1FFD}"/>
              </a:ext>
            </a:extLst>
          </p:cNvPr>
          <p:cNvSpPr>
            <a:spLocks noGrp="1"/>
          </p:cNvSpPr>
          <p:nvPr>
            <p:ph sz="half" idx="2"/>
          </p:nvPr>
        </p:nvSpPr>
        <p:spPr/>
        <p:txBody>
          <a:bodyPr/>
          <a:lstStyle/>
          <a:p>
            <a:pPr marL="0" indent="0">
              <a:buNone/>
            </a:pPr>
            <a:r>
              <a:rPr lang="en-US" dirty="0"/>
              <a:t>What are some tips and strategies for parents of gifted, talented, and high-performing students in Darien?</a:t>
            </a:r>
          </a:p>
        </p:txBody>
      </p:sp>
      <p:pic>
        <p:nvPicPr>
          <p:cNvPr id="2050" name="Picture 2" descr="Free Bike Chain Number One Stock Photo">
            <a:extLst>
              <a:ext uri="{FF2B5EF4-FFF2-40B4-BE49-F238E27FC236}">
                <a16:creationId xmlns:a16="http://schemas.microsoft.com/office/drawing/2014/main" id="{CC0B7CAD-0555-9E27-1543-9D5FB1850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172265"/>
            <a:ext cx="4754880" cy="33853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Gray Steel Chain on Orange Surface Stock Photo">
            <a:extLst>
              <a:ext uri="{FF2B5EF4-FFF2-40B4-BE49-F238E27FC236}">
                <a16:creationId xmlns:a16="http://schemas.microsoft.com/office/drawing/2014/main" id="{60D65779-303E-D2E1-10EF-8B64977DB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815" y="3172265"/>
            <a:ext cx="4762500" cy="338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538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93C33-BF8B-EBDC-6963-18CC2C4ED2CE}"/>
              </a:ext>
            </a:extLst>
          </p:cNvPr>
          <p:cNvSpPr>
            <a:spLocks noGrp="1"/>
          </p:cNvSpPr>
          <p:nvPr>
            <p:ph type="ctrTitle"/>
          </p:nvPr>
        </p:nvSpPr>
        <p:spPr/>
        <p:txBody>
          <a:bodyPr>
            <a:normAutofit fontScale="90000"/>
          </a:bodyPr>
          <a:lstStyle/>
          <a:p>
            <a:r>
              <a:rPr lang="en-US" dirty="0"/>
              <a:t>First, let’s discuss your child.</a:t>
            </a:r>
          </a:p>
        </p:txBody>
      </p:sp>
      <p:sp>
        <p:nvSpPr>
          <p:cNvPr id="3" name="Subtitle 2">
            <a:extLst>
              <a:ext uri="{FF2B5EF4-FFF2-40B4-BE49-F238E27FC236}">
                <a16:creationId xmlns:a16="http://schemas.microsoft.com/office/drawing/2014/main" id="{A5F6331B-3B3F-6725-0247-3E0D35AE6DD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181619"/>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efaul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44965766_Inspirational quotes_RVA_v4" id="{F79807E6-3F94-4870-B67D-433514FA159F}" vid="{4F044334-B8B4-481D-A068-11255B7C15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01AE36C6ECDB4494A8A383B758C39B" ma:contentTypeVersion="14" ma:contentTypeDescription="Create a new document." ma:contentTypeScope="" ma:versionID="2b9e9d59ea57a4c95f5ccafd12c24624">
  <xsd:schema xmlns:xsd="http://www.w3.org/2001/XMLSchema" xmlns:xs="http://www.w3.org/2001/XMLSchema" xmlns:p="http://schemas.microsoft.com/office/2006/metadata/properties" xmlns:ns3="675fdfdd-91d4-4aff-9a4a-f316916cd78a" xmlns:ns4="637bc975-66e3-457f-a6db-13de75120b06" targetNamespace="http://schemas.microsoft.com/office/2006/metadata/properties" ma:root="true" ma:fieldsID="aa42af4773124bc68f053545be177adf" ns3:_="" ns4:_="">
    <xsd:import namespace="675fdfdd-91d4-4aff-9a4a-f316916cd78a"/>
    <xsd:import namespace="637bc975-66e3-457f-a6db-13de75120b0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5fdfdd-91d4-4aff-9a4a-f316916cd7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7bc975-66e3-457f-a6db-13de75120b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675fdfdd-91d4-4aff-9a4a-f316916cd78a" xsi:nil="true"/>
  </documentManagement>
</p:properties>
</file>

<file path=customXml/itemProps1.xml><?xml version="1.0" encoding="utf-8"?>
<ds:datastoreItem xmlns:ds="http://schemas.openxmlformats.org/officeDocument/2006/customXml" ds:itemID="{5175DE86-58D3-4347-B547-AF9F865DD68C}">
  <ds:schemaRefs>
    <ds:schemaRef ds:uri="http://schemas.microsoft.com/sharepoint/v3/contenttype/forms"/>
  </ds:schemaRefs>
</ds:datastoreItem>
</file>

<file path=customXml/itemProps2.xml><?xml version="1.0" encoding="utf-8"?>
<ds:datastoreItem xmlns:ds="http://schemas.openxmlformats.org/officeDocument/2006/customXml" ds:itemID="{F0A6A98C-269B-4057-9F67-1E461CF6D4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5fdfdd-91d4-4aff-9a4a-f316916cd78a"/>
    <ds:schemaRef ds:uri="637bc975-66e3-457f-a6db-13de75120b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4F8E65-5EAA-4DCD-8461-F9BDA12AC6F7}">
  <ds:schemaRefs>
    <ds:schemaRef ds:uri="675fdfdd-91d4-4aff-9a4a-f316916cd78a"/>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637bc975-66e3-457f-a6db-13de75120b0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Inspirational quotes</Template>
  <TotalTime>0</TotalTime>
  <Words>5668</Words>
  <Application>Microsoft Macintosh PowerPoint</Application>
  <PresentationFormat>Widescreen</PresentationFormat>
  <Paragraphs>340</Paragraphs>
  <Slides>77</Slides>
  <Notes>10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Cambria</vt:lpstr>
      <vt:lpstr>Gill Sans MT</vt:lpstr>
      <vt:lpstr>Verdana</vt:lpstr>
      <vt:lpstr>Office Theme</vt:lpstr>
      <vt:lpstr>Take a moment</vt:lpstr>
      <vt:lpstr>Gifts. Darien, CT</vt:lpstr>
      <vt:lpstr>PowerPoint Presentation</vt:lpstr>
      <vt:lpstr>SEE THE CHILD</vt:lpstr>
      <vt:lpstr>What is/are your biggest concern(s) For your child?</vt:lpstr>
      <vt:lpstr>Talk to the people at your table.</vt:lpstr>
      <vt:lpstr>PowerPoint Presentation</vt:lpstr>
      <vt:lpstr>Two questions</vt:lpstr>
      <vt:lpstr>First, let’s discuss your child.</vt:lpstr>
      <vt:lpstr>Social and Emotional Characteristics of Gifted Children</vt:lpstr>
      <vt:lpstr>From Differentiating Instruction in the Regular Classroom. Diane Heacox, Ed. D. </vt:lpstr>
      <vt:lpstr>PowerPoint Presentation</vt:lpstr>
      <vt:lpstr>Underachievement: “I don’t know”</vt:lpstr>
      <vt:lpstr>Gifted Underachievers:</vt:lpstr>
      <vt:lpstr>Some Possible Causes of Underachievement:</vt:lpstr>
      <vt:lpstr>Potential Social and Emotional Challenges</vt:lpstr>
      <vt:lpstr>Some Possible Solutions to Underachievement?  YES!</vt:lpstr>
      <vt:lpstr>“Fitting In”</vt:lpstr>
      <vt:lpstr>Ian and Dinosaurs</vt:lpstr>
      <vt:lpstr>When Gifted Children are not with their intellectual Peers…</vt:lpstr>
      <vt:lpstr>Type III Intervention for reversal of Underachievement</vt:lpstr>
      <vt:lpstr>If your seven-year-old’s mastered algebra but can’t pass a math test at school, chances are, you’re parenting a Twice-Exceptional. Here are four ways to tell if you’re kiddo’s a 2E, and what to do once you figure it out.  Bright kid; big problem in the classroom. Parent-teacher conference with the principal (counselor/school psychologist/resource teacher/academic dean). Incident reports laid out on the table. Angry pencil marks on crumpled wide-ruled sheets. Bullet agenda and forms to fill out in triplicate. </vt:lpstr>
      <vt:lpstr>She’s so bright… “She’s brilliant – academic skills far beyond those of her peers.” She has so much potential… “And we know she has great potential.” It’s not translating to the classroom… “But, Mrs. Kochis, we’re not seeing it in the classroom.” There’s a lot of disruption…she won’t do the work…she’s uncooperative… “We spend more time dealing with disruption than praising positive contributions. She does only what she wants to do when she wants to do it. She won’t cooperate with us… She was hiding under tables, hitting kids, and melting down with regularity. What had happened to my girl? </vt:lpstr>
      <vt:lpstr>From the writer’s perspective – Mom of a 2e child… My eldest daughter is a Twice-Exceptional – a gifted child with a disability. She’s one of 0.5% of children who retain this designation. We had no clue until kindergarten… Actually, let me rephrase that – we knew she was different, for sure. First word at nine months, full sentences six months later. Fully representative artwork at two years. At three she was explaining the concept of infinite numbers to the neighbors; at four she started reading on her own. So yes – we knew she was different – but not in the way it would matter at school. </vt:lpstr>
      <vt:lpstr>As a gifted child with sensory processing disorder, fitting in was impossible. Her brain couldn’t process all the stimuli coming at her. She had to exert serious effort every school day just to keep from falling apart.</vt:lpstr>
      <vt:lpstr>On its own, giftedness is a special need. It impacts a variety of developmental factors, from intellectual curiosity to social and emotional skills. What’s more, the neurodivergence present in a gifted brain’s wiring opens a door to psychological and mood disorders at a higher rate than the rest of the population. A Twice-Exceptional diagnosis compounds this. It can wreak havoc if unnoticed or ignored.</vt:lpstr>
      <vt:lpstr>Why would that happen? Well, 2E kids are complex. Intellectual and quirky, they’re a moving target you can’t pin down. Some become proficient at passing, at appearing like someone they are not. Others fall prey to a host of difficulties, suffering in silence and educationally written off.</vt:lpstr>
      <vt:lpstr>Their executive functioning skills are low. Many 2E children do not turn in homework or complete assignments. They may also have trouble filtering out noise in a classroom. Test scores and ability may appear low.</vt:lpstr>
      <vt:lpstr>2E children are perceptive. Keenly aware of their differences but perhaps not sure why those difference exist, Twice-Exceptionals often feel like outsiders. They may work diligently toward masking their disability and find it difficult to fit in.</vt:lpstr>
      <vt:lpstr>While intellectual boredom and its consequences are commonplace in gifted children, behavioral issues become more prominent in a Twice-Exceptional child. Poor impulse control, angry outbursts, and sensory meltdowns can be perceived as disruption instead of communication, especially when the same child presents advanced intellectual skills.</vt:lpstr>
      <vt:lpstr>Take a moment</vt:lpstr>
      <vt:lpstr>Twice Exceptional</vt:lpstr>
      <vt:lpstr>Carole Jean</vt:lpstr>
      <vt:lpstr>4 SIMPLE WAYS TO IDENTIFY TWICE-EXCEPTIONALITY </vt:lpstr>
      <vt:lpstr>PowerPoint Presentation</vt:lpstr>
      <vt:lpstr>PowerPoint Presentation</vt:lpstr>
      <vt:lpstr>Curriculum Access For many families, the first step toward a Twice-Exceptional diagnosis comes when their child enters school. Suddenly, the kiddo who could run intellectual circles around the next door neighbor can’t seem to put together two and two. Twice-Exceptionality can manifest in a variety of ways in the classroom, but for general purposes, it’s probably easiest to phrase it in terms of “should.” She should be able to solve these math problems, read this book, follow directions, or sit still. You may find yourself asking how she’s composing sonatas in the living room, but can’t read the sheet music for the teacher at school?</vt:lpstr>
      <vt:lpstr>   2e students are often ASYNCHRONOUS in their development.     </vt:lpstr>
      <vt:lpstr>Asynchronous Development All gifted children exhibit some range of asynchronous development. 2E kids present symptoms off the chart. Our daughter, for example, was reading middle-grade books in kindergarten, but her teacher was concerned she couldn’t color inside the lines. Our kiddo could outpace her classmates in focus and concentration, but transitions between activities were an absolute nightmare. Intellectually advanced but emotionally delayed, her asynchronous development was tearing her apart. </vt:lpstr>
      <vt:lpstr>2e is only one way of describing these children.</vt:lpstr>
      <vt:lpstr>Heightened Overexcitabilities and Sensitivities Where gifted kids are more, 2Es are often more than. Underlying conditions might amplify the need for sensory stimulation or avoidance; an awareness of differences might result in greater emotional distress. </vt:lpstr>
      <vt:lpstr>Social Struggles 2E children can have a hard time making friends. While this is common with gifted children, too, the social gauntlet is far more challenging for a child with additional special needs. Missed social cues, the desire for proprioceptive input, poor impulse control, coping mechanisms, and the like can make 2E kids persona non grata. It’s hard to experience and pretty terrible to watch. </vt:lpstr>
      <vt:lpstr>              </vt:lpstr>
      <vt:lpstr>2E Child Characteristics</vt:lpstr>
      <vt:lpstr>Before we go any further…</vt:lpstr>
      <vt:lpstr>CURRICULAR MODIFICATIONS THAT SIMULTANEOUSLY TAKE INTO ACCOUNT BOTH 1)STUDENT’S ADVANCED COGNITIVE ABILITIES AND 2)LEARNING CHALLENGES</vt:lpstr>
      <vt:lpstr>Discovering talents, gifts, and interests</vt:lpstr>
      <vt:lpstr>Talent Development is the encouragement and support of identified talents and abilities nurtured in their own right, NOT as an opening for remediation, nor as a “reward” or motivator for achievement.                                                       </vt:lpstr>
      <vt:lpstr>GIFTS Clinically: potential in certain cognitive areas, based on psychometric testing.</vt:lpstr>
      <vt:lpstr> Interests are what we are naturally drawn to</vt:lpstr>
      <vt:lpstr>If you are always trying to be normal,  you will never know how   AMAZING   you can be. </vt:lpstr>
      <vt:lpstr>TERM USED INTERCHANGEABLY FOR: 1. THE ABILITY TO PERFORM AT A HIGH LEVEL AS WELL AS 2. TO INDICATE ABILITITES AND/OR CHALLENGES THAT FALL AT THE EXTREMES OF STATISTICAL NORMS.</vt:lpstr>
      <vt:lpstr>STRENGTH BASED differentiated curriculum and instructional approaches take into account: 1. cognitive abilities and styles 2. learning preferences 3. profiles of intelligences</vt:lpstr>
      <vt:lpstr>Learning differences</vt:lpstr>
      <vt:lpstr>When the World is Too Much</vt:lpstr>
      <vt:lpstr>One parent from Virginia wrote, “My kids have layers of anxieties that have built upon each other over the years. In addition to normal adolescent struggles, my kids have manifested school phobia, lack of motivation, and difficulty planning for the future. Some of this seems to be in response to their profound disappointment in adults in leadership roles: at the school, the health department, other parents, and the government.”</vt:lpstr>
      <vt:lpstr>Loneliness and feelings of alienation may come with the teen territory, but Covid made it a perfect storm. An Australian mother wrote that her 11-year-old daughter fears “the incapability of humans to go through communal trauma, such as Covid 19, and to rebuild both our communities and our mental states.” Humans, her daughter believes, are “trapped in a cycle of depression and isolation after being cut off from the outside world during the lockdown.”</vt:lpstr>
      <vt:lpstr>How do I know if my child is 2e?</vt:lpstr>
      <vt:lpstr>Clarity is essential…The next slides will help.</vt:lpstr>
      <vt:lpstr>IMPORTANT TO NOTE!</vt:lpstr>
      <vt:lpstr>Important to note!</vt:lpstr>
      <vt:lpstr>The consensus is that the second most important thing parents can do is rely on each other in forming or participating in 2e groups. “The collective wisdom and compassion of our 2e group is astounding,” said a mother in Virginia, “I think parents in every school system, large and small, should create this kind of support.”</vt:lpstr>
      <vt:lpstr>The “inflexibility of public schools” particularly impacts 2e kids. After a local school denied her son “access to services, accommodations, and education,” a Northern California mom told us her child felt “isolated from his peer group, shamed, and it set him back years from the rest of his class.”</vt:lpstr>
      <vt:lpstr>PowerPoint Presentation</vt:lpstr>
      <vt:lpstr>Challenges facing 2e learners</vt:lpstr>
      <vt:lpstr>Here are some more…</vt:lpstr>
      <vt:lpstr>Now, what CAN we do for 2e learners?</vt:lpstr>
      <vt:lpstr>Is it best to teach to the strength of all students?</vt:lpstr>
      <vt:lpstr>PowerPoint Presentation</vt:lpstr>
      <vt:lpstr>Social and emotional issues</vt:lpstr>
      <vt:lpstr>Some struggles facing g/t students</vt:lpstr>
      <vt:lpstr>Some tips to help</vt:lpstr>
      <vt:lpstr>Here are some more…</vt:lpstr>
      <vt:lpstr>To consider</vt:lpstr>
      <vt:lpstr> resources for you and to provide to your special education teachers</vt:lpstr>
      <vt:lpstr>Sources cited and more to check out!</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Twice Exceptional Child 2e</dc:title>
  <dc:creator/>
  <cp:lastModifiedBy/>
  <cp:revision>3</cp:revision>
  <dcterms:created xsi:type="dcterms:W3CDTF">2022-10-26T15:55:31Z</dcterms:created>
  <dcterms:modified xsi:type="dcterms:W3CDTF">2023-05-01T17:20:02Z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0x0101001A01AE36C6ECDB4494A8A383B758C39B</vt:lpwstr>
  </property>
</Properties>
</file>